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tags/tag1.xml" ContentType="application/vnd.openxmlformats-officedocument.presentationml.tags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sldIdLst>
    <p:sldId id="304" r:id="rId2"/>
    <p:sldId id="259" r:id="rId3"/>
    <p:sldId id="260" r:id="rId4"/>
    <p:sldId id="305" r:id="rId5"/>
    <p:sldId id="261" r:id="rId6"/>
    <p:sldId id="306" r:id="rId7"/>
    <p:sldId id="307" r:id="rId8"/>
    <p:sldId id="278" r:id="rId9"/>
    <p:sldId id="316" r:id="rId10"/>
    <p:sldId id="319" r:id="rId11"/>
    <p:sldId id="321" r:id="rId12"/>
    <p:sldId id="328" r:id="rId13"/>
    <p:sldId id="329" r:id="rId14"/>
    <p:sldId id="322" r:id="rId15"/>
    <p:sldId id="323" r:id="rId16"/>
    <p:sldId id="324" r:id="rId17"/>
    <p:sldId id="325" r:id="rId18"/>
    <p:sldId id="326" r:id="rId19"/>
    <p:sldId id="327" r:id="rId20"/>
    <p:sldId id="320" r:id="rId21"/>
    <p:sldId id="330" r:id="rId22"/>
    <p:sldId id="332" r:id="rId23"/>
    <p:sldId id="331" r:id="rId24"/>
    <p:sldId id="333" r:id="rId25"/>
    <p:sldId id="334" r:id="rId26"/>
    <p:sldId id="308" r:id="rId27"/>
    <p:sldId id="309" r:id="rId28"/>
    <p:sldId id="310" r:id="rId29"/>
    <p:sldId id="311" r:id="rId30"/>
    <p:sldId id="281" r:id="rId31"/>
    <p:sldId id="312" r:id="rId32"/>
    <p:sldId id="289" r:id="rId33"/>
    <p:sldId id="313" r:id="rId34"/>
    <p:sldId id="314" r:id="rId35"/>
    <p:sldId id="317" r:id="rId36"/>
    <p:sldId id="318" r:id="rId37"/>
    <p:sldId id="315" r:id="rId3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E4150"/>
    <a:srgbClr val="FFFFFF"/>
    <a:srgbClr val="A5A5A5"/>
    <a:srgbClr val="F6BE98"/>
    <a:srgbClr val="F4B184"/>
    <a:srgbClr val="E9EBF5"/>
    <a:srgbClr val="DAE3F3"/>
    <a:srgbClr val="B4C7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667" autoAdjust="0"/>
    <p:restoredTop sz="94660"/>
  </p:normalViewPr>
  <p:slideViewPr>
    <p:cSldViewPr snapToGrid="0">
      <p:cViewPr>
        <p:scale>
          <a:sx n="75" d="100"/>
          <a:sy n="75" d="100"/>
        </p:scale>
        <p:origin x="898" y="11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F4DD6B-965E-4424-A734-E5593C4C4E97}" type="datetimeFigureOut">
              <a:rPr lang="zh-CN" altLang="en-US" smtClean="0"/>
              <a:t>2023/5/15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5B761E-DAD5-4EF1-82C2-7D3A5CEC37B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73253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2F0258-32E6-48E1-910D-ABFBEFAD65DB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2F0258-32E6-48E1-910D-ABFBEFAD65DB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93882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2F0258-32E6-48E1-910D-ABFBEFAD65DB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12999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2F0258-32E6-48E1-910D-ABFBEFAD65DB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52136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2F0258-32E6-48E1-910D-ABFBEFAD65DB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09351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2F0258-32E6-48E1-910D-ABFBEFAD65DB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28628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2F0258-32E6-48E1-910D-ABFBEFAD65DB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9544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2F0258-32E6-48E1-910D-ABFBEFAD65DB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97851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2F0258-32E6-48E1-910D-ABFBEFAD65DB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06849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2F0258-32E6-48E1-910D-ABFBEFAD65DB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99015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2F0258-32E6-48E1-910D-ABFBEFAD65DB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05525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2F0258-32E6-48E1-910D-ABFBEFAD65DB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2F0258-32E6-48E1-910D-ABFBEFAD65DB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074473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2F0258-32E6-48E1-910D-ABFBEFAD65DB}" type="slidenum">
              <a:rPr lang="zh-CN" altLang="en-US" smtClean="0"/>
              <a:t>30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2F0258-32E6-48E1-910D-ABFBEFAD65DB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441544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2F0258-32E6-48E1-910D-ABFBEFAD65DB}" type="slidenum">
              <a:rPr lang="zh-CN" altLang="en-US" smtClean="0"/>
              <a:t>32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2F0258-32E6-48E1-910D-ABFBEFAD65DB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996430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2F0258-32E6-48E1-910D-ABFBEFAD65DB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401505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2F0258-32E6-48E1-910D-ABFBEFAD65DB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808292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2F0258-32E6-48E1-910D-ABFBEFAD65DB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035764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2F0258-32E6-48E1-910D-ABFBEFAD65DB}" type="slidenum">
              <a:rPr lang="zh-CN" altLang="en-US" smtClean="0"/>
              <a:t>37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2F0258-32E6-48E1-910D-ABFBEFAD65DB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2F0258-32E6-48E1-910D-ABFBEFAD65DB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84717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2F0258-32E6-48E1-910D-ABFBEFAD65DB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2F0258-32E6-48E1-910D-ABFBEFAD65DB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10658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2F0258-32E6-48E1-910D-ABFBEFAD65DB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48093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2F0258-32E6-48E1-910D-ABFBEFAD65DB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2F0258-32E6-48E1-910D-ABFBEFAD65DB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68910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276C6D4-5D9D-3EAA-ADB3-3776CB6866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768EC38-998C-6221-4C56-B014533B1F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4067740-573A-47BF-EC45-60DBFA9ED8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5CCE4C-5CD9-4F79-BFCD-5F9F788EA060}" type="datetimeFigureOut">
              <a:rPr lang="zh-CN" altLang="en-US" smtClean="0"/>
              <a:t>2023/5/15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7449789-EC66-1C91-90DA-9C127B8B25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67B3B30-EDE3-348B-7FB7-558FBBF80E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F0F3A-8128-4BB6-B4AB-5AB009898E6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50573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7D73AD3-7453-6AD2-8C6F-B6F11F2D8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FF7954D-29BA-BCE0-DD18-D1083CB441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451695A-F413-B6BF-EC34-19ACB90F57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5CCE4C-5CD9-4F79-BFCD-5F9F788EA060}" type="datetimeFigureOut">
              <a:rPr lang="zh-CN" altLang="en-US" smtClean="0"/>
              <a:t>2023/5/15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4056EA0-E203-0B5A-DD4E-3A534B1F0B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5AFAF66-794F-90C2-323D-DB41B289F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F0F3A-8128-4BB6-B4AB-5AB009898E6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51359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74D22652-3DD2-2B2C-4F70-2C743351F6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78493F3-8E36-5D3A-1C5D-A5270201D8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76B0CBE-43EF-5B24-C916-DFB12AE342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5CCE4C-5CD9-4F79-BFCD-5F9F788EA060}" type="datetimeFigureOut">
              <a:rPr lang="zh-CN" altLang="en-US" smtClean="0"/>
              <a:t>2023/5/15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09C365B-0272-B701-DCD1-CA21B89570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778F2FE-E7B2-1759-3536-DA415976C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F0F3A-8128-4BB6-B4AB-5AB009898E6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0101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C452F09-EB15-B190-2267-9CAD1DCDFE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1D57EB2-8CEC-48A8-D090-AA00D5598F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9861ECA-4F77-3A14-88CB-E23BE58F1A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5CCE4C-5CD9-4F79-BFCD-5F9F788EA060}" type="datetimeFigureOut">
              <a:rPr lang="zh-CN" altLang="en-US" smtClean="0"/>
              <a:t>2023/5/15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6EFEB4D-BD46-D76F-7C1F-1FB554F74D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125D6D0-A50B-BEE1-F9C5-A52792E48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F0F3A-8128-4BB6-B4AB-5AB009898E6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9438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D32CDD-0EF0-F721-883B-8F20581D2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72D0312-87CB-04BF-3567-7A05F65E7F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45392BD-176F-042C-2ECB-6DBD6FCBB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5CCE4C-5CD9-4F79-BFCD-5F9F788EA060}" type="datetimeFigureOut">
              <a:rPr lang="zh-CN" altLang="en-US" smtClean="0"/>
              <a:t>2023/5/15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6594326-5ADC-5566-B5E7-8AE35B748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E80A8A0-348C-2F29-2AC1-E86F5FE0C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F0F3A-8128-4BB6-B4AB-5AB009898E6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20719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54DDB9-4EFA-BAD3-FB19-B5CF20F77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DBE0D85-F17B-1243-9914-806279CF67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D87D035-6BB7-D1CB-62FD-3343018C52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5CA66B0-87B5-C549-1E5D-A88ECE0CDB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5CCE4C-5CD9-4F79-BFCD-5F9F788EA060}" type="datetimeFigureOut">
              <a:rPr lang="zh-CN" altLang="en-US" smtClean="0"/>
              <a:t>2023/5/15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2ED5853-DD6F-A43C-F806-A554AFF490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F0DC5CB-8F88-177D-E868-30F5862F46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F0F3A-8128-4BB6-B4AB-5AB009898E6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66169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B443FE-B6DF-CE6D-EA4F-6A2AFFE715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035A722-EEEF-8DB1-0395-D250B1802F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9B7481B-782B-05EC-A36A-D14F2AEA2D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CD01A01D-7FEE-B682-B177-8A3EC670BB2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6A96654-7369-44BF-7D92-4B4396ADC0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66F0FB62-F42B-BDE3-9153-8B2DB4266B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5CCE4C-5CD9-4F79-BFCD-5F9F788EA060}" type="datetimeFigureOut">
              <a:rPr lang="zh-CN" altLang="en-US" smtClean="0"/>
              <a:t>2023/5/15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2A4DEE35-259E-3FB9-7BBF-D188DC7D3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CDC8214B-F3B9-3F91-32CA-4D15CDA87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F0F3A-8128-4BB6-B4AB-5AB009898E6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19253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CE993D7-C045-CC6B-46B7-0A221F5CD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8EAA361-C639-2672-5F37-23A8C880D8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5CCE4C-5CD9-4F79-BFCD-5F9F788EA060}" type="datetimeFigureOut">
              <a:rPr lang="zh-CN" altLang="en-US" smtClean="0"/>
              <a:t>2023/5/15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9822180-1CE4-22BC-2ECF-825AABC2F7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3E25515-1556-6FAB-3D22-EE1F9B95C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F0F3A-8128-4BB6-B4AB-5AB009898E6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30927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406B1476-C48B-2D09-3C03-87FA9BC170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5CCE4C-5CD9-4F79-BFCD-5F9F788EA060}" type="datetimeFigureOut">
              <a:rPr lang="zh-CN" altLang="en-US" smtClean="0"/>
              <a:t>2023/5/15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00D6D4F-EC57-E5CD-B028-475D3D2961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A9C1E63-A5ED-F68F-D052-7A2CD66CA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F0F3A-8128-4BB6-B4AB-5AB009898E6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82877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9DECDD-B16A-D931-E788-F6815710B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3DB9869-A662-5B8F-27C8-0D92AC3634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3E4D65F-D00B-8720-C4D3-4614D81FE1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A6C5BAE-5A42-9116-EB5C-A387643AAD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5CCE4C-5CD9-4F79-BFCD-5F9F788EA060}" type="datetimeFigureOut">
              <a:rPr lang="zh-CN" altLang="en-US" smtClean="0"/>
              <a:t>2023/5/15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9FB7670-1848-3199-D723-5F4DE366C0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A93CD9D-BE86-28E2-9A08-7E7799886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F0F3A-8128-4BB6-B4AB-5AB009898E6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3975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B61B83-0836-D777-7BBA-5C6439284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BFB4E17D-32BF-3644-98F4-CFAB76812E1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2275EC7-A9FD-1756-241F-08247D0026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B02B54F-CF12-E921-B3FD-E06406853D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5CCE4C-5CD9-4F79-BFCD-5F9F788EA060}" type="datetimeFigureOut">
              <a:rPr lang="zh-CN" altLang="en-US" smtClean="0"/>
              <a:t>2023/5/15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8CE9668-D66B-7CD6-05AA-DDA1F40FD8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080411A-2519-3E63-163B-B07E76B7B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F0F3A-8128-4BB6-B4AB-5AB009898E6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17384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6903FA3D-F8A0-B81F-AB84-70794BF2A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DB75FB6-690F-1B5C-275E-2FF8BC95AC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4816034-74AA-419D-95D6-2425F4F7C8A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5CCE4C-5CD9-4F79-BFCD-5F9F788EA060}" type="datetimeFigureOut">
              <a:rPr lang="zh-CN" altLang="en-US" smtClean="0"/>
              <a:t>2023/5/15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7367C70-7DF9-D17A-59BF-B827A936E7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9131187-DE15-2ED4-5436-2938708231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4F0F3A-8128-4BB6-B4AB-5AB009898E6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20388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g"/><Relationship Id="rId3" Type="http://schemas.openxmlformats.org/officeDocument/2006/relationships/image" Target="../media/image20.jpg"/><Relationship Id="rId7" Type="http://schemas.openxmlformats.org/officeDocument/2006/relationships/image" Target="../media/image24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jpg"/><Relationship Id="rId11" Type="http://schemas.openxmlformats.org/officeDocument/2006/relationships/image" Target="../media/image28.jpg"/><Relationship Id="rId5" Type="http://schemas.openxmlformats.org/officeDocument/2006/relationships/image" Target="../media/image22.jpg"/><Relationship Id="rId10" Type="http://schemas.openxmlformats.org/officeDocument/2006/relationships/image" Target="../media/image27.jpg"/><Relationship Id="rId4" Type="http://schemas.openxmlformats.org/officeDocument/2006/relationships/image" Target="../media/image21.jpg"/><Relationship Id="rId9" Type="http://schemas.openxmlformats.org/officeDocument/2006/relationships/image" Target="../media/image26.jp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g"/><Relationship Id="rId3" Type="http://schemas.openxmlformats.org/officeDocument/2006/relationships/image" Target="../media/image29.jpg"/><Relationship Id="rId7" Type="http://schemas.openxmlformats.org/officeDocument/2006/relationships/image" Target="../media/image33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jpg"/><Relationship Id="rId11" Type="http://schemas.openxmlformats.org/officeDocument/2006/relationships/image" Target="../media/image37.jpg"/><Relationship Id="rId5" Type="http://schemas.openxmlformats.org/officeDocument/2006/relationships/image" Target="../media/image31.jpg"/><Relationship Id="rId10" Type="http://schemas.openxmlformats.org/officeDocument/2006/relationships/image" Target="../media/image36.jpg"/><Relationship Id="rId4" Type="http://schemas.openxmlformats.org/officeDocument/2006/relationships/image" Target="../media/image30.jpg"/><Relationship Id="rId9" Type="http://schemas.openxmlformats.org/officeDocument/2006/relationships/image" Target="../media/image35.jp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jpg"/><Relationship Id="rId3" Type="http://schemas.openxmlformats.org/officeDocument/2006/relationships/image" Target="../media/image38.jpg"/><Relationship Id="rId7" Type="http://schemas.openxmlformats.org/officeDocument/2006/relationships/image" Target="../media/image42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jpg"/><Relationship Id="rId11" Type="http://schemas.openxmlformats.org/officeDocument/2006/relationships/image" Target="../media/image46.jpg"/><Relationship Id="rId5" Type="http://schemas.openxmlformats.org/officeDocument/2006/relationships/image" Target="../media/image40.jpg"/><Relationship Id="rId10" Type="http://schemas.openxmlformats.org/officeDocument/2006/relationships/image" Target="../media/image45.jpg"/><Relationship Id="rId4" Type="http://schemas.openxmlformats.org/officeDocument/2006/relationships/image" Target="../media/image39.jpg"/><Relationship Id="rId9" Type="http://schemas.openxmlformats.org/officeDocument/2006/relationships/image" Target="../media/image44.jp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jpg"/><Relationship Id="rId3" Type="http://schemas.openxmlformats.org/officeDocument/2006/relationships/image" Target="../media/image47.jpg"/><Relationship Id="rId7" Type="http://schemas.openxmlformats.org/officeDocument/2006/relationships/image" Target="../media/image5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jpg"/><Relationship Id="rId11" Type="http://schemas.openxmlformats.org/officeDocument/2006/relationships/image" Target="../media/image55.jpg"/><Relationship Id="rId5" Type="http://schemas.openxmlformats.org/officeDocument/2006/relationships/image" Target="../media/image49.jpg"/><Relationship Id="rId10" Type="http://schemas.openxmlformats.org/officeDocument/2006/relationships/image" Target="../media/image54.jpg"/><Relationship Id="rId4" Type="http://schemas.openxmlformats.org/officeDocument/2006/relationships/image" Target="../media/image48.jpg"/><Relationship Id="rId9" Type="http://schemas.openxmlformats.org/officeDocument/2006/relationships/image" Target="../media/image53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0" y="1303469"/>
            <a:ext cx="1985638" cy="2632835"/>
            <a:chOff x="0" y="1303469"/>
            <a:chExt cx="1985638" cy="2632835"/>
          </a:xfrm>
        </p:grpSpPr>
        <p:sp>
          <p:nvSpPr>
            <p:cNvPr id="31" name="任意多边形 30"/>
            <p:cNvSpPr/>
            <p:nvPr/>
          </p:nvSpPr>
          <p:spPr>
            <a:xfrm>
              <a:off x="0" y="2402925"/>
              <a:ext cx="1680421" cy="1533379"/>
            </a:xfrm>
            <a:custGeom>
              <a:avLst/>
              <a:gdLst>
                <a:gd name="connsiteX0" fmla="*/ 0 w 1665181"/>
                <a:gd name="connsiteY0" fmla="*/ 0 h 1533379"/>
                <a:gd name="connsiteX1" fmla="*/ 1417593 w 1665181"/>
                <a:gd name="connsiteY1" fmla="*/ 0 h 1533379"/>
                <a:gd name="connsiteX2" fmla="*/ 1417593 w 1665181"/>
                <a:gd name="connsiteY2" fmla="*/ 1109881 h 1533379"/>
                <a:gd name="connsiteX3" fmla="*/ 1419514 w 1665181"/>
                <a:gd name="connsiteY3" fmla="*/ 1090290 h 1533379"/>
                <a:gd name="connsiteX4" fmla="*/ 1582286 w 1665181"/>
                <a:gd name="connsiteY4" fmla="*/ 872451 h 1533379"/>
                <a:gd name="connsiteX5" fmla="*/ 1655746 w 1665181"/>
                <a:gd name="connsiteY5" fmla="*/ 833997 h 1533379"/>
                <a:gd name="connsiteX6" fmla="*/ 1655746 w 1665181"/>
                <a:gd name="connsiteY6" fmla="*/ 0 h 1533379"/>
                <a:gd name="connsiteX7" fmla="*/ 1665181 w 1665181"/>
                <a:gd name="connsiteY7" fmla="*/ 0 h 1533379"/>
                <a:gd name="connsiteX8" fmla="*/ 1665181 w 1665181"/>
                <a:gd name="connsiteY8" fmla="*/ 1533379 h 1533379"/>
                <a:gd name="connsiteX9" fmla="*/ 0 w 1665181"/>
                <a:gd name="connsiteY9" fmla="*/ 1533379 h 1533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65181" h="1533379">
                  <a:moveTo>
                    <a:pt x="0" y="0"/>
                  </a:moveTo>
                  <a:lnTo>
                    <a:pt x="1417593" y="0"/>
                  </a:lnTo>
                  <a:lnTo>
                    <a:pt x="1417593" y="1109881"/>
                  </a:lnTo>
                  <a:lnTo>
                    <a:pt x="1419514" y="1090290"/>
                  </a:lnTo>
                  <a:cubicBezTo>
                    <a:pt x="1434447" y="1017626"/>
                    <a:pt x="1496480" y="931288"/>
                    <a:pt x="1582286" y="872451"/>
                  </a:cubicBezTo>
                  <a:lnTo>
                    <a:pt x="1655746" y="833997"/>
                  </a:lnTo>
                  <a:lnTo>
                    <a:pt x="1655746" y="0"/>
                  </a:lnTo>
                  <a:lnTo>
                    <a:pt x="1665181" y="0"/>
                  </a:lnTo>
                  <a:lnTo>
                    <a:pt x="1665181" y="1533379"/>
                  </a:lnTo>
                  <a:lnTo>
                    <a:pt x="0" y="1533379"/>
                  </a:lnTo>
                  <a:close/>
                </a:path>
              </a:pathLst>
            </a:custGeom>
            <a:solidFill>
              <a:srgbClr val="C001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任意多边形 31"/>
            <p:cNvSpPr/>
            <p:nvPr/>
          </p:nvSpPr>
          <p:spPr>
            <a:xfrm rot="20700676">
              <a:off x="260195" y="1303469"/>
              <a:ext cx="1725443" cy="2263599"/>
            </a:xfrm>
            <a:custGeom>
              <a:avLst/>
              <a:gdLst>
                <a:gd name="connsiteX0" fmla="*/ 779254 w 1725443"/>
                <a:gd name="connsiteY0" fmla="*/ 18962 h 2263599"/>
                <a:gd name="connsiteX1" fmla="*/ 925982 w 1725443"/>
                <a:gd name="connsiteY1" fmla="*/ 106386 h 2263599"/>
                <a:gd name="connsiteX2" fmla="*/ 934396 w 1725443"/>
                <a:gd name="connsiteY2" fmla="*/ 119050 h 2263599"/>
                <a:gd name="connsiteX3" fmla="*/ 1725443 w 1725443"/>
                <a:gd name="connsiteY3" fmla="*/ 825565 h 2263599"/>
                <a:gd name="connsiteX4" fmla="*/ 1719088 w 1725443"/>
                <a:gd name="connsiteY4" fmla="*/ 828955 h 2263599"/>
                <a:gd name="connsiteX5" fmla="*/ 1719697 w 1725443"/>
                <a:gd name="connsiteY5" fmla="*/ 829118 h 2263599"/>
                <a:gd name="connsiteX6" fmla="*/ 1368129 w 1725443"/>
                <a:gd name="connsiteY6" fmla="*/ 2142222 h 2263599"/>
                <a:gd name="connsiteX7" fmla="*/ 1158795 w 1725443"/>
                <a:gd name="connsiteY7" fmla="*/ 2086175 h 2263599"/>
                <a:gd name="connsiteX8" fmla="*/ 1482808 w 1725443"/>
                <a:gd name="connsiteY8" fmla="*/ 875989 h 2263599"/>
                <a:gd name="connsiteX9" fmla="*/ 882695 w 1725443"/>
                <a:gd name="connsiteY9" fmla="*/ 285854 h 2263599"/>
                <a:gd name="connsiteX10" fmla="*/ 877624 w 1725443"/>
                <a:gd name="connsiteY10" fmla="*/ 291010 h 2263599"/>
                <a:gd name="connsiteX11" fmla="*/ 858594 w 1725443"/>
                <a:gd name="connsiteY11" fmla="*/ 265082 h 2263599"/>
                <a:gd name="connsiteX12" fmla="*/ 713583 w 1725443"/>
                <a:gd name="connsiteY12" fmla="*/ 184744 h 2263599"/>
                <a:gd name="connsiteX13" fmla="*/ 423891 w 1725443"/>
                <a:gd name="connsiteY13" fmla="*/ 288976 h 2263599"/>
                <a:gd name="connsiteX14" fmla="*/ 423139 w 1725443"/>
                <a:gd name="connsiteY14" fmla="*/ 295348 h 2263599"/>
                <a:gd name="connsiteX15" fmla="*/ 1212724 w 1725443"/>
                <a:gd name="connsiteY15" fmla="*/ 1005710 h 2263599"/>
                <a:gd name="connsiteX16" fmla="*/ 865986 w 1725443"/>
                <a:gd name="connsiteY16" fmla="*/ 2263599 h 2263599"/>
                <a:gd name="connsiteX17" fmla="*/ 0 w 1725443"/>
                <a:gd name="connsiteY17" fmla="*/ 1407543 h 2263599"/>
                <a:gd name="connsiteX18" fmla="*/ 319954 w 1725443"/>
                <a:gd name="connsiteY18" fmla="*/ 212520 h 2263599"/>
                <a:gd name="connsiteX19" fmla="*/ 322720 w 1725443"/>
                <a:gd name="connsiteY19" fmla="*/ 192668 h 2263599"/>
                <a:gd name="connsiteX20" fmla="*/ 649441 w 1725443"/>
                <a:gd name="connsiteY20" fmla="*/ 0 h 2263599"/>
                <a:gd name="connsiteX21" fmla="*/ 779254 w 1725443"/>
                <a:gd name="connsiteY21" fmla="*/ 18962 h 2263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725443" h="2263599">
                  <a:moveTo>
                    <a:pt x="779254" y="18962"/>
                  </a:moveTo>
                  <a:cubicBezTo>
                    <a:pt x="839102" y="37278"/>
                    <a:pt x="890023" y="67875"/>
                    <a:pt x="925982" y="106386"/>
                  </a:cubicBezTo>
                  <a:lnTo>
                    <a:pt x="934396" y="119050"/>
                  </a:lnTo>
                  <a:lnTo>
                    <a:pt x="1725443" y="825565"/>
                  </a:lnTo>
                  <a:lnTo>
                    <a:pt x="1719088" y="828955"/>
                  </a:lnTo>
                  <a:lnTo>
                    <a:pt x="1719697" y="829118"/>
                  </a:lnTo>
                  <a:lnTo>
                    <a:pt x="1368129" y="2142222"/>
                  </a:lnTo>
                  <a:lnTo>
                    <a:pt x="1158795" y="2086175"/>
                  </a:lnTo>
                  <a:lnTo>
                    <a:pt x="1482808" y="875989"/>
                  </a:lnTo>
                  <a:lnTo>
                    <a:pt x="882695" y="285854"/>
                  </a:lnTo>
                  <a:lnTo>
                    <a:pt x="877624" y="291010"/>
                  </a:lnTo>
                  <a:lnTo>
                    <a:pt x="858594" y="265082"/>
                  </a:lnTo>
                  <a:cubicBezTo>
                    <a:pt x="822847" y="229577"/>
                    <a:pt x="772606" y="200547"/>
                    <a:pt x="713583" y="184744"/>
                  </a:cubicBezTo>
                  <a:cubicBezTo>
                    <a:pt x="578674" y="148623"/>
                    <a:pt x="448975" y="195290"/>
                    <a:pt x="423891" y="288976"/>
                  </a:cubicBezTo>
                  <a:lnTo>
                    <a:pt x="423139" y="295348"/>
                  </a:lnTo>
                  <a:lnTo>
                    <a:pt x="1212724" y="1005710"/>
                  </a:lnTo>
                  <a:lnTo>
                    <a:pt x="865986" y="2263599"/>
                  </a:lnTo>
                  <a:lnTo>
                    <a:pt x="0" y="1407543"/>
                  </a:lnTo>
                  <a:lnTo>
                    <a:pt x="319954" y="212520"/>
                  </a:lnTo>
                  <a:lnTo>
                    <a:pt x="322720" y="192668"/>
                  </a:lnTo>
                  <a:cubicBezTo>
                    <a:pt x="353817" y="82713"/>
                    <a:pt x="488279" y="0"/>
                    <a:pt x="649441" y="0"/>
                  </a:cubicBezTo>
                  <a:cubicBezTo>
                    <a:pt x="695487" y="0"/>
                    <a:pt x="739354" y="6752"/>
                    <a:pt x="779254" y="18962"/>
                  </a:cubicBezTo>
                  <a:close/>
                </a:path>
              </a:pathLst>
            </a:custGeom>
            <a:solidFill>
              <a:srgbClr val="3E41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7" name="矩形 26"/>
          <p:cNvSpPr/>
          <p:nvPr/>
        </p:nvSpPr>
        <p:spPr>
          <a:xfrm>
            <a:off x="1655745" y="2405572"/>
            <a:ext cx="10536255" cy="1533379"/>
          </a:xfrm>
          <a:prstGeom prst="rect">
            <a:avLst/>
          </a:prstGeom>
          <a:solidFill>
            <a:srgbClr val="3E41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框 27"/>
          <p:cNvSpPr txBox="1"/>
          <p:nvPr/>
        </p:nvSpPr>
        <p:spPr>
          <a:xfrm>
            <a:off x="4973987" y="2615616"/>
            <a:ext cx="3570208" cy="1107996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6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开题答辩</a:t>
            </a:r>
            <a:endParaRPr lang="zh-CN" altLang="en-US" sz="6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3371388" y="4497624"/>
            <a:ext cx="2339102" cy="46166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3E41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答辩人：袁立晨</a:t>
            </a:r>
          </a:p>
        </p:txBody>
      </p:sp>
      <p:sp>
        <p:nvSpPr>
          <p:cNvPr id="30" name="文本框 29"/>
          <p:cNvSpPr txBox="1"/>
          <p:nvPr/>
        </p:nvSpPr>
        <p:spPr>
          <a:xfrm>
            <a:off x="6759091" y="4497625"/>
            <a:ext cx="2646878" cy="46166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3E41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指导老师：谢文军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AF9BAB7-7738-11C4-7A72-7BAE231F814B}"/>
              </a:ext>
            </a:extLst>
          </p:cNvPr>
          <p:cNvSpPr txBox="1"/>
          <p:nvPr/>
        </p:nvSpPr>
        <p:spPr>
          <a:xfrm>
            <a:off x="3389488" y="4959289"/>
            <a:ext cx="2919389" cy="46166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3E41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学号：</a:t>
            </a:r>
            <a:r>
              <a:rPr lang="en-US" altLang="zh-CN" sz="2400" dirty="0">
                <a:solidFill>
                  <a:srgbClr val="3E41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2019215105</a:t>
            </a:r>
            <a:endParaRPr lang="zh-CN" altLang="en-US" sz="2400" dirty="0">
              <a:solidFill>
                <a:srgbClr val="3E41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74DDF40-E5A8-4177-9605-CAC85775C8E0}"/>
              </a:ext>
            </a:extLst>
          </p:cNvPr>
          <p:cNvSpPr txBox="1"/>
          <p:nvPr/>
        </p:nvSpPr>
        <p:spPr>
          <a:xfrm>
            <a:off x="6759091" y="4959288"/>
            <a:ext cx="3320140" cy="46166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3E41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汇报日期：</a:t>
            </a:r>
            <a:r>
              <a:rPr lang="en-US" altLang="zh-CN" sz="2400" dirty="0">
                <a:solidFill>
                  <a:srgbClr val="3E41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2022.11.23</a:t>
            </a:r>
            <a:endParaRPr lang="zh-CN" altLang="en-US" sz="2400" dirty="0">
              <a:solidFill>
                <a:srgbClr val="3E41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 tmFilter="0,0; .5, 1; 1, 1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150"/>
                            </p:stCondLst>
                            <p:childTnLst>
                              <p:par>
                                <p:cTn id="2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650"/>
                            </p:stCondLst>
                            <p:childTnLst>
                              <p:par>
                                <p:cTn id="3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/>
      <p:bldP spid="29" grpId="0"/>
      <p:bldP spid="30" grpId="0"/>
      <p:bldP spid="5" grpId="0"/>
      <p:bldP spid="1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449939" y="110205"/>
            <a:ext cx="18261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整体框架</a:t>
            </a:r>
            <a:endParaRPr lang="en-US" altLang="zh-CN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流程图: 过程 18">
            <a:extLst>
              <a:ext uri="{FF2B5EF4-FFF2-40B4-BE49-F238E27FC236}">
                <a16:creationId xmlns:a16="http://schemas.microsoft.com/office/drawing/2014/main" id="{67F314B3-6603-1B32-29C4-0874AD9E973C}"/>
              </a:ext>
            </a:extLst>
          </p:cNvPr>
          <p:cNvSpPr/>
          <p:nvPr/>
        </p:nvSpPr>
        <p:spPr>
          <a:xfrm>
            <a:off x="1930607" y="1719792"/>
            <a:ext cx="2015403" cy="666135"/>
          </a:xfrm>
          <a:prstGeom prst="flowChartProcess">
            <a:avLst/>
          </a:prstGeom>
          <a:solidFill>
            <a:srgbClr val="E9EBF5"/>
          </a:solidFill>
          <a:ln w="19050">
            <a:solidFill>
              <a:srgbClr val="3E41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ysClr val="windowText" lastClr="000000"/>
                </a:solidFill>
              </a:rPr>
              <a:t>混合数据集</a:t>
            </a:r>
          </a:p>
        </p:txBody>
      </p:sp>
      <p:sp>
        <p:nvSpPr>
          <p:cNvPr id="23" name="流程图: 过程 22">
            <a:extLst>
              <a:ext uri="{FF2B5EF4-FFF2-40B4-BE49-F238E27FC236}">
                <a16:creationId xmlns:a16="http://schemas.microsoft.com/office/drawing/2014/main" id="{7E35789B-5277-37D8-C2D7-63AC414052CE}"/>
              </a:ext>
            </a:extLst>
          </p:cNvPr>
          <p:cNvSpPr/>
          <p:nvPr/>
        </p:nvSpPr>
        <p:spPr>
          <a:xfrm>
            <a:off x="3889156" y="399695"/>
            <a:ext cx="1673423" cy="666135"/>
          </a:xfrm>
          <a:prstGeom prst="flowChartProcess">
            <a:avLst/>
          </a:prstGeom>
          <a:solidFill>
            <a:srgbClr val="E9EBF5"/>
          </a:solidFill>
          <a:ln w="19050">
            <a:solidFill>
              <a:srgbClr val="3E41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ysClr val="windowText" lastClr="000000"/>
                </a:solidFill>
              </a:rPr>
              <a:t>CNN</a:t>
            </a:r>
            <a:r>
              <a:rPr lang="zh-CN" altLang="en-US" sz="2400" b="1" dirty="0">
                <a:solidFill>
                  <a:sysClr val="windowText" lastClr="000000"/>
                </a:solidFill>
              </a:rPr>
              <a:t>模型</a:t>
            </a:r>
          </a:p>
        </p:txBody>
      </p:sp>
      <p:sp>
        <p:nvSpPr>
          <p:cNvPr id="25" name="流程图: 过程 24">
            <a:extLst>
              <a:ext uri="{FF2B5EF4-FFF2-40B4-BE49-F238E27FC236}">
                <a16:creationId xmlns:a16="http://schemas.microsoft.com/office/drawing/2014/main" id="{F458BB86-6032-415A-44E3-0685F2EA0752}"/>
              </a:ext>
            </a:extLst>
          </p:cNvPr>
          <p:cNvSpPr/>
          <p:nvPr/>
        </p:nvSpPr>
        <p:spPr>
          <a:xfrm>
            <a:off x="1509741" y="4045560"/>
            <a:ext cx="235974" cy="238432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流程图: 过程 25">
            <a:extLst>
              <a:ext uri="{FF2B5EF4-FFF2-40B4-BE49-F238E27FC236}">
                <a16:creationId xmlns:a16="http://schemas.microsoft.com/office/drawing/2014/main" id="{329002C0-4A2E-3441-40E4-08565D425EC6}"/>
              </a:ext>
            </a:extLst>
          </p:cNvPr>
          <p:cNvSpPr/>
          <p:nvPr/>
        </p:nvSpPr>
        <p:spPr>
          <a:xfrm>
            <a:off x="1814541" y="4045560"/>
            <a:ext cx="235974" cy="238432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流程图: 过程 26">
            <a:extLst>
              <a:ext uri="{FF2B5EF4-FFF2-40B4-BE49-F238E27FC236}">
                <a16:creationId xmlns:a16="http://schemas.microsoft.com/office/drawing/2014/main" id="{55F367C1-0E0C-FB7F-7810-B6A83BFBFBF5}"/>
              </a:ext>
            </a:extLst>
          </p:cNvPr>
          <p:cNvSpPr/>
          <p:nvPr/>
        </p:nvSpPr>
        <p:spPr>
          <a:xfrm>
            <a:off x="2119341" y="4045560"/>
            <a:ext cx="235974" cy="238432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流程图: 过程 27">
            <a:extLst>
              <a:ext uri="{FF2B5EF4-FFF2-40B4-BE49-F238E27FC236}">
                <a16:creationId xmlns:a16="http://schemas.microsoft.com/office/drawing/2014/main" id="{9BB8AE8E-BEB9-8A2A-9F9F-5D13A8AC103D}"/>
              </a:ext>
            </a:extLst>
          </p:cNvPr>
          <p:cNvSpPr/>
          <p:nvPr/>
        </p:nvSpPr>
        <p:spPr>
          <a:xfrm>
            <a:off x="2424141" y="4051705"/>
            <a:ext cx="235974" cy="238432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流程图: 过程 28">
            <a:extLst>
              <a:ext uri="{FF2B5EF4-FFF2-40B4-BE49-F238E27FC236}">
                <a16:creationId xmlns:a16="http://schemas.microsoft.com/office/drawing/2014/main" id="{5FA3424A-BDF6-F5CA-2DFC-3E29F997BC57}"/>
              </a:ext>
            </a:extLst>
          </p:cNvPr>
          <p:cNvSpPr/>
          <p:nvPr/>
        </p:nvSpPr>
        <p:spPr>
          <a:xfrm>
            <a:off x="1509741" y="4365600"/>
            <a:ext cx="235974" cy="238432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流程图: 过程 29">
            <a:extLst>
              <a:ext uri="{FF2B5EF4-FFF2-40B4-BE49-F238E27FC236}">
                <a16:creationId xmlns:a16="http://schemas.microsoft.com/office/drawing/2014/main" id="{AA636782-EFDB-42C5-B7E8-0CE16FBF1748}"/>
              </a:ext>
            </a:extLst>
          </p:cNvPr>
          <p:cNvSpPr/>
          <p:nvPr/>
        </p:nvSpPr>
        <p:spPr>
          <a:xfrm>
            <a:off x="1814541" y="4365600"/>
            <a:ext cx="235974" cy="238432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流程图: 过程 30">
            <a:extLst>
              <a:ext uri="{FF2B5EF4-FFF2-40B4-BE49-F238E27FC236}">
                <a16:creationId xmlns:a16="http://schemas.microsoft.com/office/drawing/2014/main" id="{85B0D184-0F07-BF5A-5B98-DDD1C7604C4A}"/>
              </a:ext>
            </a:extLst>
          </p:cNvPr>
          <p:cNvSpPr/>
          <p:nvPr/>
        </p:nvSpPr>
        <p:spPr>
          <a:xfrm>
            <a:off x="2119341" y="4365600"/>
            <a:ext cx="235974" cy="238432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流程图: 过程 31">
            <a:extLst>
              <a:ext uri="{FF2B5EF4-FFF2-40B4-BE49-F238E27FC236}">
                <a16:creationId xmlns:a16="http://schemas.microsoft.com/office/drawing/2014/main" id="{70FDCA94-E8F4-90FF-4F8D-9A341D1FB3A7}"/>
              </a:ext>
            </a:extLst>
          </p:cNvPr>
          <p:cNvSpPr/>
          <p:nvPr/>
        </p:nvSpPr>
        <p:spPr>
          <a:xfrm>
            <a:off x="2424141" y="4365600"/>
            <a:ext cx="235974" cy="238432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流程图: 过程 41">
            <a:extLst>
              <a:ext uri="{FF2B5EF4-FFF2-40B4-BE49-F238E27FC236}">
                <a16:creationId xmlns:a16="http://schemas.microsoft.com/office/drawing/2014/main" id="{F3B9FD41-419E-83F0-3A01-C6107E95F085}"/>
              </a:ext>
            </a:extLst>
          </p:cNvPr>
          <p:cNvSpPr/>
          <p:nvPr/>
        </p:nvSpPr>
        <p:spPr>
          <a:xfrm>
            <a:off x="3832213" y="3735657"/>
            <a:ext cx="1312667" cy="1308829"/>
          </a:xfrm>
          <a:prstGeom prst="flowChartProcess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</a:rPr>
              <a:t>合成数据集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2CF6CB67-5D26-CFDE-D78E-B5ACF5AE5F5B}"/>
              </a:ext>
            </a:extLst>
          </p:cNvPr>
          <p:cNvSpPr txBox="1"/>
          <p:nvPr/>
        </p:nvSpPr>
        <p:spPr>
          <a:xfrm>
            <a:off x="1186481" y="4738352"/>
            <a:ext cx="235305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/>
              <a:t>带标签的数据集</a:t>
            </a:r>
          </a:p>
        </p:txBody>
      </p:sp>
      <p:cxnSp>
        <p:nvCxnSpPr>
          <p:cNvPr id="50" name="连接符: 肘形 49">
            <a:extLst>
              <a:ext uri="{FF2B5EF4-FFF2-40B4-BE49-F238E27FC236}">
                <a16:creationId xmlns:a16="http://schemas.microsoft.com/office/drawing/2014/main" id="{46A9E1FA-ADE3-FBA9-A045-1258982778FD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700404" y="2749801"/>
            <a:ext cx="1601997" cy="873812"/>
          </a:xfrm>
          <a:prstGeom prst="bent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连接符: 肘形 53">
            <a:extLst>
              <a:ext uri="{FF2B5EF4-FFF2-40B4-BE49-F238E27FC236}">
                <a16:creationId xmlns:a16="http://schemas.microsoft.com/office/drawing/2014/main" id="{3D220299-D3F4-513A-CB0B-B0D688E803B9}"/>
              </a:ext>
            </a:extLst>
          </p:cNvPr>
          <p:cNvCxnSpPr>
            <a:cxnSpLocks/>
            <a:stCxn id="42" idx="0"/>
            <a:endCxn id="19" idx="2"/>
          </p:cNvCxnSpPr>
          <p:nvPr/>
        </p:nvCxnSpPr>
        <p:spPr>
          <a:xfrm rot="16200000" flipV="1">
            <a:off x="3038563" y="2285673"/>
            <a:ext cx="1349730" cy="1550238"/>
          </a:xfrm>
          <a:prstGeom prst="bentConnector3">
            <a:avLst>
              <a:gd name="adj1" fmla="val 40530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椭圆 57">
            <a:extLst>
              <a:ext uri="{FF2B5EF4-FFF2-40B4-BE49-F238E27FC236}">
                <a16:creationId xmlns:a16="http://schemas.microsoft.com/office/drawing/2014/main" id="{04CF340B-2DB2-7D29-1212-377FDD86ADCE}"/>
              </a:ext>
            </a:extLst>
          </p:cNvPr>
          <p:cNvSpPr/>
          <p:nvPr/>
        </p:nvSpPr>
        <p:spPr>
          <a:xfrm>
            <a:off x="2522889" y="2994982"/>
            <a:ext cx="821661" cy="389221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Mix</a:t>
            </a:r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82" name="直接连接符 81">
            <a:extLst>
              <a:ext uri="{FF2B5EF4-FFF2-40B4-BE49-F238E27FC236}">
                <a16:creationId xmlns:a16="http://schemas.microsoft.com/office/drawing/2014/main" id="{7C7F69E5-F4BA-15A8-F2AB-7344D9573803}"/>
              </a:ext>
            </a:extLst>
          </p:cNvPr>
          <p:cNvCxnSpPr>
            <a:cxnSpLocks/>
          </p:cNvCxnSpPr>
          <p:nvPr/>
        </p:nvCxnSpPr>
        <p:spPr>
          <a:xfrm flipH="1">
            <a:off x="6517640" y="2385709"/>
            <a:ext cx="1144" cy="1978952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直接箭头连接符 86">
            <a:extLst>
              <a:ext uri="{FF2B5EF4-FFF2-40B4-BE49-F238E27FC236}">
                <a16:creationId xmlns:a16="http://schemas.microsoft.com/office/drawing/2014/main" id="{E406A6B6-4355-1A4A-5480-A8D58D7F7B79}"/>
              </a:ext>
            </a:extLst>
          </p:cNvPr>
          <p:cNvCxnSpPr>
            <a:cxnSpLocks/>
            <a:stCxn id="42" idx="3"/>
          </p:cNvCxnSpPr>
          <p:nvPr/>
        </p:nvCxnSpPr>
        <p:spPr>
          <a:xfrm>
            <a:off x="5144880" y="4390072"/>
            <a:ext cx="2957017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8" name="文本框 97">
            <a:extLst>
              <a:ext uri="{FF2B5EF4-FFF2-40B4-BE49-F238E27FC236}">
                <a16:creationId xmlns:a16="http://schemas.microsoft.com/office/drawing/2014/main" id="{1B335EA7-0944-184D-1AD7-B99C5FB9E8F4}"/>
              </a:ext>
            </a:extLst>
          </p:cNvPr>
          <p:cNvSpPr txBox="1"/>
          <p:nvPr/>
        </p:nvSpPr>
        <p:spPr>
          <a:xfrm>
            <a:off x="4585512" y="6256758"/>
            <a:ext cx="174531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/>
              <a:t>下一次迭代</a:t>
            </a:r>
          </a:p>
        </p:txBody>
      </p:sp>
      <p:sp>
        <p:nvSpPr>
          <p:cNvPr id="99" name="椭圆 98">
            <a:extLst>
              <a:ext uri="{FF2B5EF4-FFF2-40B4-BE49-F238E27FC236}">
                <a16:creationId xmlns:a16="http://schemas.microsoft.com/office/drawing/2014/main" id="{F11591B5-FB58-D8AF-6E37-17B9E6B90515}"/>
              </a:ext>
            </a:extLst>
          </p:cNvPr>
          <p:cNvSpPr/>
          <p:nvPr/>
        </p:nvSpPr>
        <p:spPr>
          <a:xfrm>
            <a:off x="6365284" y="4206913"/>
            <a:ext cx="315495" cy="31549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U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04" name="流程图: 过程 103">
            <a:extLst>
              <a:ext uri="{FF2B5EF4-FFF2-40B4-BE49-F238E27FC236}">
                <a16:creationId xmlns:a16="http://schemas.microsoft.com/office/drawing/2014/main" id="{121EBF44-7615-C5AE-AFB1-33965C437597}"/>
              </a:ext>
            </a:extLst>
          </p:cNvPr>
          <p:cNvSpPr/>
          <p:nvPr/>
        </p:nvSpPr>
        <p:spPr>
          <a:xfrm>
            <a:off x="8120067" y="3735656"/>
            <a:ext cx="1312667" cy="1308829"/>
          </a:xfrm>
          <a:prstGeom prst="flowChartProcess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</a:rPr>
              <a:t>更新的合成数据集</a:t>
            </a:r>
          </a:p>
        </p:txBody>
      </p:sp>
      <p:sp>
        <p:nvSpPr>
          <p:cNvPr id="115" name="弧形 114">
            <a:extLst>
              <a:ext uri="{FF2B5EF4-FFF2-40B4-BE49-F238E27FC236}">
                <a16:creationId xmlns:a16="http://schemas.microsoft.com/office/drawing/2014/main" id="{2BC25E7E-8F62-2961-31AA-F5982894BD51}"/>
              </a:ext>
            </a:extLst>
          </p:cNvPr>
          <p:cNvSpPr/>
          <p:nvPr/>
        </p:nvSpPr>
        <p:spPr>
          <a:xfrm rot="8102513">
            <a:off x="4090339" y="853525"/>
            <a:ext cx="5172387" cy="4966981"/>
          </a:xfrm>
          <a:prstGeom prst="arc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7" name="直接箭头连接符 116">
            <a:extLst>
              <a:ext uri="{FF2B5EF4-FFF2-40B4-BE49-F238E27FC236}">
                <a16:creationId xmlns:a16="http://schemas.microsoft.com/office/drawing/2014/main" id="{B65BC741-9358-4943-9500-7F28E721B18B}"/>
              </a:ext>
            </a:extLst>
          </p:cNvPr>
          <p:cNvCxnSpPr>
            <a:cxnSpLocks/>
          </p:cNvCxnSpPr>
          <p:nvPr/>
        </p:nvCxnSpPr>
        <p:spPr>
          <a:xfrm flipH="1" flipV="1">
            <a:off x="4800016" y="5122582"/>
            <a:ext cx="106676" cy="9943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6" name="直接连接符 125">
            <a:extLst>
              <a:ext uri="{FF2B5EF4-FFF2-40B4-BE49-F238E27FC236}">
                <a16:creationId xmlns:a16="http://schemas.microsoft.com/office/drawing/2014/main" id="{9887E9BF-FB17-11B6-2499-BA48F5CB0DB2}"/>
              </a:ext>
            </a:extLst>
          </p:cNvPr>
          <p:cNvCxnSpPr>
            <a:cxnSpLocks/>
          </p:cNvCxnSpPr>
          <p:nvPr/>
        </p:nvCxnSpPr>
        <p:spPr>
          <a:xfrm>
            <a:off x="0" y="2803506"/>
            <a:ext cx="11913747" cy="0"/>
          </a:xfrm>
          <a:prstGeom prst="line">
            <a:avLst/>
          </a:prstGeom>
          <a:ln w="19050">
            <a:solidFill>
              <a:srgbClr val="3E4150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文本框 2">
            <a:extLst>
              <a:ext uri="{FF2B5EF4-FFF2-40B4-BE49-F238E27FC236}">
                <a16:creationId xmlns:a16="http://schemas.microsoft.com/office/drawing/2014/main" id="{9CA9D4A2-4844-A6F5-6AD5-6CA8630F85E5}"/>
              </a:ext>
            </a:extLst>
          </p:cNvPr>
          <p:cNvSpPr txBox="1"/>
          <p:nvPr/>
        </p:nvSpPr>
        <p:spPr>
          <a:xfrm>
            <a:off x="8847301" y="604165"/>
            <a:ext cx="2027167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tx1"/>
                </a:solidFill>
              </a:rPr>
              <a:t>R  </a:t>
            </a:r>
            <a:r>
              <a:rPr lang="zh-CN" altLang="en-US" dirty="0">
                <a:solidFill>
                  <a:schemeClr val="tx1"/>
                </a:solidFill>
              </a:rPr>
              <a:t>：</a:t>
            </a:r>
            <a:r>
              <a:rPr lang="zh-CN" altLang="en-US" dirty="0"/>
              <a:t>渲染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en-US" altLang="zh-CN" dirty="0">
                <a:solidFill>
                  <a:schemeClr val="tx1"/>
                </a:solidFill>
              </a:rPr>
              <a:t>S  </a:t>
            </a:r>
            <a:r>
              <a:rPr lang="zh-CN" altLang="en-US" dirty="0">
                <a:solidFill>
                  <a:schemeClr val="tx1"/>
                </a:solidFill>
              </a:rPr>
              <a:t>：采样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en-US" altLang="zh-CN" dirty="0"/>
              <a:t>P</a:t>
            </a:r>
            <a:r>
              <a:rPr lang="en-US" altLang="zh-CN" dirty="0">
                <a:solidFill>
                  <a:schemeClr val="tx1"/>
                </a:solidFill>
              </a:rPr>
              <a:t>  </a:t>
            </a:r>
            <a:r>
              <a:rPr lang="zh-CN" altLang="en-US" dirty="0">
                <a:solidFill>
                  <a:schemeClr val="tx1"/>
                </a:solidFill>
              </a:rPr>
              <a:t>：估计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en-US" altLang="zh-CN" dirty="0">
                <a:solidFill>
                  <a:schemeClr val="tx1"/>
                </a:solidFill>
              </a:rPr>
              <a:t>M </a:t>
            </a:r>
            <a:r>
              <a:rPr lang="zh-CN" altLang="en-US" dirty="0">
                <a:solidFill>
                  <a:schemeClr val="tx1"/>
                </a:solidFill>
              </a:rPr>
              <a:t>：数据挖掘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en-US" altLang="zh-CN" dirty="0"/>
              <a:t>U  </a:t>
            </a:r>
            <a:r>
              <a:rPr lang="zh-CN" altLang="en-US" dirty="0"/>
              <a:t>：更新</a:t>
            </a:r>
            <a:endParaRPr lang="en-US" altLang="zh-CN" dirty="0"/>
          </a:p>
        </p:txBody>
      </p:sp>
      <p:sp>
        <p:nvSpPr>
          <p:cNvPr id="2" name="椭圆 1">
            <a:extLst>
              <a:ext uri="{FF2B5EF4-FFF2-40B4-BE49-F238E27FC236}">
                <a16:creationId xmlns:a16="http://schemas.microsoft.com/office/drawing/2014/main" id="{DEBB1BAB-1840-9B6B-1A4F-11E6B0F84326}"/>
              </a:ext>
            </a:extLst>
          </p:cNvPr>
          <p:cNvSpPr/>
          <p:nvPr/>
        </p:nvSpPr>
        <p:spPr>
          <a:xfrm>
            <a:off x="4330798" y="3438621"/>
            <a:ext cx="315495" cy="31549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S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ACF0FE5-B2A0-DD44-8713-A047544C42FA}"/>
              </a:ext>
            </a:extLst>
          </p:cNvPr>
          <p:cNvSpPr txBox="1"/>
          <p:nvPr/>
        </p:nvSpPr>
        <p:spPr>
          <a:xfrm>
            <a:off x="6231601" y="5455123"/>
            <a:ext cx="914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dirty="0"/>
              <a:t>替换</a:t>
            </a:r>
            <a:endParaRPr lang="zh-CN" altLang="en-US" dirty="0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CBC242D7-AC03-DB2E-AC15-8F152E6828B4}"/>
              </a:ext>
            </a:extLst>
          </p:cNvPr>
          <p:cNvSpPr/>
          <p:nvPr/>
        </p:nvSpPr>
        <p:spPr>
          <a:xfrm>
            <a:off x="3731408" y="3021520"/>
            <a:ext cx="315495" cy="31549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R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0586EF53-4A55-7CDA-DC94-A4FF841210E1}"/>
              </a:ext>
            </a:extLst>
          </p:cNvPr>
          <p:cNvSpPr/>
          <p:nvPr/>
        </p:nvSpPr>
        <p:spPr>
          <a:xfrm>
            <a:off x="6361037" y="2972966"/>
            <a:ext cx="315495" cy="31549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M</a:t>
            </a:r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16" name="连接符: 肘形 15">
            <a:extLst>
              <a:ext uri="{FF2B5EF4-FFF2-40B4-BE49-F238E27FC236}">
                <a16:creationId xmlns:a16="http://schemas.microsoft.com/office/drawing/2014/main" id="{4AD2E8D6-E83D-D9E9-C1E4-B46D6AE60DE0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64374" y="4905888"/>
            <a:ext cx="1830897" cy="715430"/>
          </a:xfrm>
          <a:prstGeom prst="bentConnector3">
            <a:avLst>
              <a:gd name="adj1" fmla="val 100480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连接符: 肘形 32">
            <a:extLst>
              <a:ext uri="{FF2B5EF4-FFF2-40B4-BE49-F238E27FC236}">
                <a16:creationId xmlns:a16="http://schemas.microsoft.com/office/drawing/2014/main" id="{B479C26D-ABB1-066F-C661-A25442F692CC}"/>
              </a:ext>
            </a:extLst>
          </p:cNvPr>
          <p:cNvCxnSpPr>
            <a:endCxn id="104" idx="3"/>
          </p:cNvCxnSpPr>
          <p:nvPr/>
        </p:nvCxnSpPr>
        <p:spPr>
          <a:xfrm flipV="1">
            <a:off x="747907" y="4390071"/>
            <a:ext cx="8684827" cy="1788980"/>
          </a:xfrm>
          <a:prstGeom prst="bentConnector3">
            <a:avLst>
              <a:gd name="adj1" fmla="val 111236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连接符: 肘形 58">
            <a:extLst>
              <a:ext uri="{FF2B5EF4-FFF2-40B4-BE49-F238E27FC236}">
                <a16:creationId xmlns:a16="http://schemas.microsoft.com/office/drawing/2014/main" id="{AEF014EC-A550-03DD-CE9C-675E12BC87FA}"/>
              </a:ext>
            </a:extLst>
          </p:cNvPr>
          <p:cNvCxnSpPr>
            <a:cxnSpLocks/>
            <a:stCxn id="19" idx="0"/>
            <a:endCxn id="23" idx="1"/>
          </p:cNvCxnSpPr>
          <p:nvPr/>
        </p:nvCxnSpPr>
        <p:spPr>
          <a:xfrm rot="5400000" flipH="1" flipV="1">
            <a:off x="2920218" y="750855"/>
            <a:ext cx="987029" cy="950847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流程图: 过程 63">
            <a:extLst>
              <a:ext uri="{FF2B5EF4-FFF2-40B4-BE49-F238E27FC236}">
                <a16:creationId xmlns:a16="http://schemas.microsoft.com/office/drawing/2014/main" id="{0370EF33-C225-FD32-786C-C94E796BCE6C}"/>
              </a:ext>
            </a:extLst>
          </p:cNvPr>
          <p:cNvSpPr/>
          <p:nvPr/>
        </p:nvSpPr>
        <p:spPr>
          <a:xfrm>
            <a:off x="5680928" y="1719574"/>
            <a:ext cx="1673423" cy="666135"/>
          </a:xfrm>
          <a:prstGeom prst="flowChartProcess">
            <a:avLst/>
          </a:prstGeom>
          <a:solidFill>
            <a:srgbClr val="E9EBF5"/>
          </a:solidFill>
          <a:ln w="19050">
            <a:solidFill>
              <a:srgbClr val="3E41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ysClr val="windowText" lastClr="000000"/>
                </a:solidFill>
              </a:rPr>
              <a:t>计算损失</a:t>
            </a:r>
          </a:p>
        </p:txBody>
      </p:sp>
      <p:cxnSp>
        <p:nvCxnSpPr>
          <p:cNvPr id="76" name="直接箭头连接符 75">
            <a:extLst>
              <a:ext uri="{FF2B5EF4-FFF2-40B4-BE49-F238E27FC236}">
                <a16:creationId xmlns:a16="http://schemas.microsoft.com/office/drawing/2014/main" id="{819A4D8E-3560-B2FA-9B7E-93F1C2D30653}"/>
              </a:ext>
            </a:extLst>
          </p:cNvPr>
          <p:cNvCxnSpPr>
            <a:cxnSpLocks/>
            <a:stCxn id="19" idx="3"/>
            <a:endCxn id="64" idx="1"/>
          </p:cNvCxnSpPr>
          <p:nvPr/>
        </p:nvCxnSpPr>
        <p:spPr>
          <a:xfrm flipV="1">
            <a:off x="3946010" y="2052642"/>
            <a:ext cx="1734918" cy="21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0" name="连接符: 肘形 79">
            <a:extLst>
              <a:ext uri="{FF2B5EF4-FFF2-40B4-BE49-F238E27FC236}">
                <a16:creationId xmlns:a16="http://schemas.microsoft.com/office/drawing/2014/main" id="{8BD0914D-C602-5674-C258-D439D6AE5D43}"/>
              </a:ext>
            </a:extLst>
          </p:cNvPr>
          <p:cNvCxnSpPr>
            <a:stCxn id="23" idx="3"/>
            <a:endCxn id="64" idx="0"/>
          </p:cNvCxnSpPr>
          <p:nvPr/>
        </p:nvCxnSpPr>
        <p:spPr>
          <a:xfrm>
            <a:off x="5562579" y="732763"/>
            <a:ext cx="955061" cy="986811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8" name="椭圆 87">
            <a:extLst>
              <a:ext uri="{FF2B5EF4-FFF2-40B4-BE49-F238E27FC236}">
                <a16:creationId xmlns:a16="http://schemas.microsoft.com/office/drawing/2014/main" id="{681FB30E-0892-A3F0-87EE-99F9D6F2C65E}"/>
              </a:ext>
            </a:extLst>
          </p:cNvPr>
          <p:cNvSpPr/>
          <p:nvPr/>
        </p:nvSpPr>
        <p:spPr>
          <a:xfrm>
            <a:off x="6359891" y="559144"/>
            <a:ext cx="315495" cy="31549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P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92" name="文本框 91">
            <a:extLst>
              <a:ext uri="{FF2B5EF4-FFF2-40B4-BE49-F238E27FC236}">
                <a16:creationId xmlns:a16="http://schemas.microsoft.com/office/drawing/2014/main" id="{2703F62B-B0B7-8CFF-8BC3-7AB464B9DF76}"/>
              </a:ext>
            </a:extLst>
          </p:cNvPr>
          <p:cNvSpPr txBox="1"/>
          <p:nvPr/>
        </p:nvSpPr>
        <p:spPr>
          <a:xfrm>
            <a:off x="4086739" y="1690597"/>
            <a:ext cx="15502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g</a:t>
            </a:r>
            <a:r>
              <a:rPr lang="en-US" altLang="zh-CN" sz="1800" dirty="0"/>
              <a:t>round-truth</a:t>
            </a:r>
            <a:endParaRPr lang="zh-CN" altLang="en-US" dirty="0"/>
          </a:p>
        </p:txBody>
      </p:sp>
      <p:cxnSp>
        <p:nvCxnSpPr>
          <p:cNvPr id="97" name="直接连接符 96">
            <a:extLst>
              <a:ext uri="{FF2B5EF4-FFF2-40B4-BE49-F238E27FC236}">
                <a16:creationId xmlns:a16="http://schemas.microsoft.com/office/drawing/2014/main" id="{0D9C56FC-1ADB-15F0-DEE6-EB19BB79E082}"/>
              </a:ext>
            </a:extLst>
          </p:cNvPr>
          <p:cNvCxnSpPr/>
          <p:nvPr/>
        </p:nvCxnSpPr>
        <p:spPr>
          <a:xfrm>
            <a:off x="167212" y="4348154"/>
            <a:ext cx="1012723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" name="直接箭头连接符 102">
            <a:extLst>
              <a:ext uri="{FF2B5EF4-FFF2-40B4-BE49-F238E27FC236}">
                <a16:creationId xmlns:a16="http://schemas.microsoft.com/office/drawing/2014/main" id="{703EDA8D-ED6F-65C4-AE77-35D5687B7298}"/>
              </a:ext>
            </a:extLst>
          </p:cNvPr>
          <p:cNvCxnSpPr/>
          <p:nvPr/>
        </p:nvCxnSpPr>
        <p:spPr>
          <a:xfrm>
            <a:off x="9860884" y="4390070"/>
            <a:ext cx="1239735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23455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1B69C71C-BEB9-D017-1069-B6185A49A2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855" y="1364847"/>
            <a:ext cx="1548559" cy="1161419"/>
          </a:xfrm>
          <a:prstGeom prst="rect">
            <a:avLst/>
          </a:prstGeom>
        </p:spPr>
      </p:pic>
      <p:sp>
        <p:nvSpPr>
          <p:cNvPr id="16" name="箭头: 右 15">
            <a:extLst>
              <a:ext uri="{FF2B5EF4-FFF2-40B4-BE49-F238E27FC236}">
                <a16:creationId xmlns:a16="http://schemas.microsoft.com/office/drawing/2014/main" id="{DF0F3EBB-7E65-85F4-5B91-0B9A404EC1BE}"/>
              </a:ext>
            </a:extLst>
          </p:cNvPr>
          <p:cNvSpPr/>
          <p:nvPr/>
        </p:nvSpPr>
        <p:spPr>
          <a:xfrm>
            <a:off x="3829336" y="3251559"/>
            <a:ext cx="1494504" cy="353961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6B19F01-99EB-7E9C-C712-47AE2EE034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9336" y="1364846"/>
            <a:ext cx="1548560" cy="116142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097EEAF-FC79-E3F6-0F89-B578781223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533" y="2526266"/>
            <a:ext cx="1548559" cy="1161419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AF13AB27-3E23-CCF4-9B97-33B63DEC91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962" y="1364846"/>
            <a:ext cx="1548560" cy="116142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A0AF2CC5-3CD0-B22C-8D61-60219D6A35B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8094" y="2526266"/>
            <a:ext cx="1548558" cy="1161419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BF28A178-0C43-7C35-C442-A47ACA8D7F2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6652" y="2526266"/>
            <a:ext cx="1548559" cy="1161419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E9135355-4779-F9BA-F25C-306DF7E82A4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533" y="3666480"/>
            <a:ext cx="1548559" cy="1161419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21286126-C990-5204-B4B9-D2217443DBE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962" y="3666480"/>
            <a:ext cx="1548558" cy="1161419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8178410E-2DF9-1865-E1AA-7CE4DE406B3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5330" y="3666480"/>
            <a:ext cx="1548559" cy="1161419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A4ACA34C-990F-8ED0-7EB6-1B6FF254979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49" t="13703" r="37693" b="36434"/>
          <a:stretch/>
        </p:blipFill>
        <p:spPr>
          <a:xfrm>
            <a:off x="6942450" y="1310605"/>
            <a:ext cx="1485482" cy="1263769"/>
          </a:xfrm>
          <a:prstGeom prst="rect">
            <a:avLst/>
          </a:prstGeom>
        </p:spPr>
      </p:pic>
      <p:sp>
        <p:nvSpPr>
          <p:cNvPr id="25" name="箭头: 右 24">
            <a:extLst>
              <a:ext uri="{FF2B5EF4-FFF2-40B4-BE49-F238E27FC236}">
                <a16:creationId xmlns:a16="http://schemas.microsoft.com/office/drawing/2014/main" id="{36379528-B571-ABA0-4C84-7B55552550E8}"/>
              </a:ext>
            </a:extLst>
          </p:cNvPr>
          <p:cNvSpPr/>
          <p:nvPr/>
        </p:nvSpPr>
        <p:spPr>
          <a:xfrm>
            <a:off x="5712568" y="3013618"/>
            <a:ext cx="952392" cy="353961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71D2703D-542C-45AB-10EF-4BF8CEEA7EE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41" t="12829" r="40318" b="44306"/>
          <a:stretch/>
        </p:blipFill>
        <p:spPr>
          <a:xfrm>
            <a:off x="9893906" y="1310605"/>
            <a:ext cx="1393854" cy="1219620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FAB03A07-773C-D9B2-CB72-7945473DFB7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64" t="14912" r="51749" b="56262"/>
          <a:stretch/>
        </p:blipFill>
        <p:spPr>
          <a:xfrm>
            <a:off x="6941212" y="2574374"/>
            <a:ext cx="1492903" cy="1161420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C07628E6-C70C-F83B-7216-87775F8B986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60" r="32570" b="49555"/>
          <a:stretch/>
        </p:blipFill>
        <p:spPr>
          <a:xfrm>
            <a:off x="8427932" y="1310605"/>
            <a:ext cx="1465974" cy="1225143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E64BEDEC-2167-1D92-6D08-872199FDDB6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80" r="54940" b="67325"/>
          <a:stretch/>
        </p:blipFill>
        <p:spPr>
          <a:xfrm>
            <a:off x="8409894" y="2516465"/>
            <a:ext cx="1501649" cy="1219329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73651305-9521-D2A7-6FDA-FD2FA45C2AF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28" r="45372" b="69523"/>
          <a:stretch/>
        </p:blipFill>
        <p:spPr>
          <a:xfrm>
            <a:off x="9901559" y="2503396"/>
            <a:ext cx="1428002" cy="1213407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274C1A44-B9AD-5448-1119-118D19A248F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32" t="43537" r="35838" b="21414"/>
          <a:stretch/>
        </p:blipFill>
        <p:spPr>
          <a:xfrm>
            <a:off x="6941212" y="3738738"/>
            <a:ext cx="1457549" cy="1135921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D6DE8AD6-48A8-2EB0-D606-322EFCAC48EE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25" t="35977" r="24041" b="21158"/>
          <a:stretch/>
        </p:blipFill>
        <p:spPr>
          <a:xfrm>
            <a:off x="8402564" y="3722326"/>
            <a:ext cx="1500233" cy="1166848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AAEF9264-97BF-6AE1-F60B-C01DBD304F11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07" t="28978" r="20971" b="29032"/>
          <a:stretch/>
        </p:blipFill>
        <p:spPr>
          <a:xfrm>
            <a:off x="9858218" y="3707812"/>
            <a:ext cx="1482868" cy="1166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6388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93424A1-A8B2-D2A7-F35C-4BD2AC42E1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406" y="2472811"/>
            <a:ext cx="1907458" cy="143059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3178949-A83A-A625-0789-F502453829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4126" y="2472809"/>
            <a:ext cx="1907460" cy="1430595"/>
          </a:xfrm>
          <a:prstGeom prst="rect">
            <a:avLst/>
          </a:prstGeom>
        </p:spPr>
      </p:pic>
      <p:sp>
        <p:nvSpPr>
          <p:cNvPr id="9" name="流程图: 过程 8">
            <a:extLst>
              <a:ext uri="{FF2B5EF4-FFF2-40B4-BE49-F238E27FC236}">
                <a16:creationId xmlns:a16="http://schemas.microsoft.com/office/drawing/2014/main" id="{3C356E3D-489A-BBF1-2A8C-D37C28D9CB2F}"/>
              </a:ext>
            </a:extLst>
          </p:cNvPr>
          <p:cNvSpPr/>
          <p:nvPr/>
        </p:nvSpPr>
        <p:spPr>
          <a:xfrm>
            <a:off x="4198375" y="2472809"/>
            <a:ext cx="1480240" cy="1430595"/>
          </a:xfrm>
          <a:prstGeom prst="flowChartProcess">
            <a:avLst/>
          </a:prstGeom>
          <a:solidFill>
            <a:srgbClr val="DAE3F3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ysClr val="windowText" lastClr="000000"/>
                </a:solidFill>
              </a:rPr>
              <a:t>网络模型</a:t>
            </a:r>
          </a:p>
        </p:txBody>
      </p:sp>
      <p:sp>
        <p:nvSpPr>
          <p:cNvPr id="10" name="箭头: 右 9">
            <a:extLst>
              <a:ext uri="{FF2B5EF4-FFF2-40B4-BE49-F238E27FC236}">
                <a16:creationId xmlns:a16="http://schemas.microsoft.com/office/drawing/2014/main" id="{F68B2CE0-1B7F-78CC-07FF-DF38AF862C8E}"/>
              </a:ext>
            </a:extLst>
          </p:cNvPr>
          <p:cNvSpPr/>
          <p:nvPr/>
        </p:nvSpPr>
        <p:spPr>
          <a:xfrm>
            <a:off x="2969342" y="3057829"/>
            <a:ext cx="1022555" cy="37117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箭头: 右 10">
            <a:extLst>
              <a:ext uri="{FF2B5EF4-FFF2-40B4-BE49-F238E27FC236}">
                <a16:creationId xmlns:a16="http://schemas.microsoft.com/office/drawing/2014/main" id="{DCF5C8F3-58FB-7AB1-A253-72A9822B85F3}"/>
              </a:ext>
            </a:extLst>
          </p:cNvPr>
          <p:cNvSpPr/>
          <p:nvPr/>
        </p:nvSpPr>
        <p:spPr>
          <a:xfrm>
            <a:off x="5885093" y="3045539"/>
            <a:ext cx="1022555" cy="37117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91FCCB46-7386-8278-18D8-337A8E07FAF4}"/>
              </a:ext>
            </a:extLst>
          </p:cNvPr>
          <p:cNvSpPr/>
          <p:nvPr/>
        </p:nvSpPr>
        <p:spPr>
          <a:xfrm>
            <a:off x="7831231" y="2867578"/>
            <a:ext cx="149450" cy="147484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F8375130-B81B-B338-0DF6-0D0DC11D9BAF}"/>
              </a:ext>
            </a:extLst>
          </p:cNvPr>
          <p:cNvCxnSpPr>
            <a:cxnSpLocks/>
            <a:stCxn id="12" idx="6"/>
            <a:endCxn id="17" idx="1"/>
          </p:cNvCxnSpPr>
          <p:nvPr/>
        </p:nvCxnSpPr>
        <p:spPr>
          <a:xfrm flipV="1">
            <a:off x="7980681" y="2580476"/>
            <a:ext cx="1321407" cy="36084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59C79BAE-F12B-F9DC-3E20-85FA7D83917C}"/>
              </a:ext>
            </a:extLst>
          </p:cNvPr>
          <p:cNvSpPr txBox="1"/>
          <p:nvPr/>
        </p:nvSpPr>
        <p:spPr>
          <a:xfrm>
            <a:off x="9302088" y="2380421"/>
            <a:ext cx="155698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/>
              <a:t>P</a:t>
            </a:r>
            <a:r>
              <a:rPr lang="en-US" altLang="zh-CN" sz="2000" baseline="-25000" dirty="0"/>
              <a:t>j </a:t>
            </a:r>
            <a:r>
              <a:rPr lang="zh-CN" altLang="en-US" sz="2000" dirty="0"/>
              <a:t>三维信息</a:t>
            </a:r>
          </a:p>
        </p:txBody>
      </p:sp>
    </p:spTree>
    <p:extLst>
      <p:ext uri="{BB962C8B-B14F-4D97-AF65-F5344CB8AC3E}">
        <p14:creationId xmlns:p14="http://schemas.microsoft.com/office/powerpoint/2010/main" val="18339138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C0A9A795-FA45-00E1-A04A-52FDDC9B9F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1083" b="83250"/>
          <a:stretch/>
        </p:blipFill>
        <p:spPr>
          <a:xfrm>
            <a:off x="7114126" y="1846936"/>
            <a:ext cx="2487353" cy="2336252"/>
          </a:xfrm>
          <a:prstGeom prst="rect">
            <a:avLst/>
          </a:prstGeom>
        </p:spPr>
      </p:pic>
      <p:sp>
        <p:nvSpPr>
          <p:cNvPr id="9" name="流程图: 过程 8">
            <a:extLst>
              <a:ext uri="{FF2B5EF4-FFF2-40B4-BE49-F238E27FC236}">
                <a16:creationId xmlns:a16="http://schemas.microsoft.com/office/drawing/2014/main" id="{3C356E3D-489A-BBF1-2A8C-D37C28D9CB2F}"/>
              </a:ext>
            </a:extLst>
          </p:cNvPr>
          <p:cNvSpPr/>
          <p:nvPr/>
        </p:nvSpPr>
        <p:spPr>
          <a:xfrm>
            <a:off x="4198375" y="2472809"/>
            <a:ext cx="1480240" cy="1430595"/>
          </a:xfrm>
          <a:prstGeom prst="flowChartProcess">
            <a:avLst/>
          </a:prstGeom>
          <a:solidFill>
            <a:srgbClr val="DAE3F3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ysClr val="windowText" lastClr="000000"/>
                </a:solidFill>
              </a:rPr>
              <a:t>网络模型</a:t>
            </a:r>
          </a:p>
        </p:txBody>
      </p:sp>
      <p:sp>
        <p:nvSpPr>
          <p:cNvPr id="10" name="箭头: 右 9">
            <a:extLst>
              <a:ext uri="{FF2B5EF4-FFF2-40B4-BE49-F238E27FC236}">
                <a16:creationId xmlns:a16="http://schemas.microsoft.com/office/drawing/2014/main" id="{F68B2CE0-1B7F-78CC-07FF-DF38AF862C8E}"/>
              </a:ext>
            </a:extLst>
          </p:cNvPr>
          <p:cNvSpPr/>
          <p:nvPr/>
        </p:nvSpPr>
        <p:spPr>
          <a:xfrm>
            <a:off x="2969342" y="3057829"/>
            <a:ext cx="1022555" cy="37117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箭头: 右 10">
            <a:extLst>
              <a:ext uri="{FF2B5EF4-FFF2-40B4-BE49-F238E27FC236}">
                <a16:creationId xmlns:a16="http://schemas.microsoft.com/office/drawing/2014/main" id="{DCF5C8F3-58FB-7AB1-A253-72A9822B85F3}"/>
              </a:ext>
            </a:extLst>
          </p:cNvPr>
          <p:cNvSpPr/>
          <p:nvPr/>
        </p:nvSpPr>
        <p:spPr>
          <a:xfrm>
            <a:off x="5885093" y="3045539"/>
            <a:ext cx="1022555" cy="37117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91FCCB46-7386-8278-18D8-337A8E07FAF4}"/>
              </a:ext>
            </a:extLst>
          </p:cNvPr>
          <p:cNvSpPr/>
          <p:nvPr/>
        </p:nvSpPr>
        <p:spPr>
          <a:xfrm>
            <a:off x="8343159" y="2843449"/>
            <a:ext cx="217238" cy="21438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F8375130-B81B-B338-0DF6-0D0DC11D9BAF}"/>
              </a:ext>
            </a:extLst>
          </p:cNvPr>
          <p:cNvCxnSpPr>
            <a:cxnSpLocks/>
          </p:cNvCxnSpPr>
          <p:nvPr/>
        </p:nvCxnSpPr>
        <p:spPr>
          <a:xfrm flipV="1">
            <a:off x="8693250" y="2512457"/>
            <a:ext cx="1321407" cy="36084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59C79BAE-F12B-F9DC-3E20-85FA7D83917C}"/>
              </a:ext>
            </a:extLst>
          </p:cNvPr>
          <p:cNvSpPr txBox="1"/>
          <p:nvPr/>
        </p:nvSpPr>
        <p:spPr>
          <a:xfrm>
            <a:off x="10147510" y="2272754"/>
            <a:ext cx="155698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/>
              <a:t>P</a:t>
            </a:r>
            <a:r>
              <a:rPr lang="en-US" altLang="zh-CN" sz="2000" baseline="-25000" dirty="0"/>
              <a:t>h </a:t>
            </a:r>
            <a:r>
              <a:rPr lang="zh-CN" altLang="en-US" sz="2000" dirty="0"/>
              <a:t>三维信息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351C9DD-F8B3-529E-39C1-495BCBE397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547" y="2380421"/>
            <a:ext cx="2030644" cy="1522983"/>
          </a:xfrm>
          <a:prstGeom prst="rect">
            <a:avLst/>
          </a:prstGeom>
        </p:spPr>
      </p:pic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08BECF9B-E050-2F86-962F-E83EC7852E6B}"/>
              </a:ext>
            </a:extLst>
          </p:cNvPr>
          <p:cNvCxnSpPr>
            <a:cxnSpLocks/>
          </p:cNvCxnSpPr>
          <p:nvPr/>
        </p:nvCxnSpPr>
        <p:spPr>
          <a:xfrm flipV="1">
            <a:off x="8795043" y="3188106"/>
            <a:ext cx="1219614" cy="1704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458366E5-B9C7-4ACA-3BB3-39AFD9A12BC5}"/>
              </a:ext>
            </a:extLst>
          </p:cNvPr>
          <p:cNvSpPr txBox="1"/>
          <p:nvPr/>
        </p:nvSpPr>
        <p:spPr>
          <a:xfrm>
            <a:off x="10147510" y="3005093"/>
            <a:ext cx="155698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/>
              <a:t>P</a:t>
            </a:r>
            <a:r>
              <a:rPr lang="en-US" altLang="zh-CN" sz="2000" baseline="-25000" dirty="0"/>
              <a:t>o </a:t>
            </a:r>
            <a:r>
              <a:rPr lang="zh-CN" altLang="en-US" sz="2000" dirty="0"/>
              <a:t>质心信息</a:t>
            </a:r>
          </a:p>
        </p:txBody>
      </p: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60CA59EC-F470-6B8C-8E16-4062B804FE24}"/>
              </a:ext>
            </a:extLst>
          </p:cNvPr>
          <p:cNvCxnSpPr>
            <a:cxnSpLocks/>
          </p:cNvCxnSpPr>
          <p:nvPr/>
        </p:nvCxnSpPr>
        <p:spPr>
          <a:xfrm>
            <a:off x="8795043" y="3519723"/>
            <a:ext cx="1219614" cy="38368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17D19854-5684-5184-2C6D-EA72F8297270}"/>
              </a:ext>
            </a:extLst>
          </p:cNvPr>
          <p:cNvSpPr txBox="1"/>
          <p:nvPr/>
        </p:nvSpPr>
        <p:spPr>
          <a:xfrm>
            <a:off x="10147510" y="3737432"/>
            <a:ext cx="155698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/>
              <a:t>R</a:t>
            </a:r>
            <a:r>
              <a:rPr lang="en-US" altLang="zh-CN" sz="2000" baseline="-25000" dirty="0"/>
              <a:t>o </a:t>
            </a:r>
            <a:r>
              <a:rPr lang="zh-CN" altLang="en-US" sz="2000" dirty="0"/>
              <a:t>旋转信息</a:t>
            </a:r>
          </a:p>
        </p:txBody>
      </p:sp>
    </p:spTree>
    <p:extLst>
      <p:ext uri="{BB962C8B-B14F-4D97-AF65-F5344CB8AC3E}">
        <p14:creationId xmlns:p14="http://schemas.microsoft.com/office/powerpoint/2010/main" val="19580178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F01C4D4-13A3-A4E6-EC14-FCD0C420A84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1" t="11717" r="3388" b="7761"/>
          <a:stretch/>
        </p:blipFill>
        <p:spPr>
          <a:xfrm>
            <a:off x="2448233" y="1573161"/>
            <a:ext cx="7216878" cy="3903407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9BA235C1-1A97-A9AC-7C07-8E5F49234B95}"/>
              </a:ext>
            </a:extLst>
          </p:cNvPr>
          <p:cNvSpPr/>
          <p:nvPr/>
        </p:nvSpPr>
        <p:spPr>
          <a:xfrm>
            <a:off x="2448233" y="4847303"/>
            <a:ext cx="7216878" cy="43753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68564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612B28E5-BE64-8DBE-B8B2-1DD8A40770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4437" y="2470660"/>
            <a:ext cx="7744439" cy="1767041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461DC5F5-7E86-CA5B-B238-28B91A3D9337}"/>
              </a:ext>
            </a:extLst>
          </p:cNvPr>
          <p:cNvSpPr/>
          <p:nvPr/>
        </p:nvSpPr>
        <p:spPr>
          <a:xfrm>
            <a:off x="5152104" y="2839064"/>
            <a:ext cx="1858296" cy="43753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96620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矩形 43">
            <a:extLst>
              <a:ext uri="{FF2B5EF4-FFF2-40B4-BE49-F238E27FC236}">
                <a16:creationId xmlns:a16="http://schemas.microsoft.com/office/drawing/2014/main" id="{ABC91381-3B46-C50E-E6ED-CA94533313DB}"/>
              </a:ext>
            </a:extLst>
          </p:cNvPr>
          <p:cNvSpPr/>
          <p:nvPr/>
        </p:nvSpPr>
        <p:spPr>
          <a:xfrm>
            <a:off x="698089" y="207450"/>
            <a:ext cx="11002297" cy="3202857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流程图: 过程 2">
            <a:extLst>
              <a:ext uri="{FF2B5EF4-FFF2-40B4-BE49-F238E27FC236}">
                <a16:creationId xmlns:a16="http://schemas.microsoft.com/office/drawing/2014/main" id="{CF061C2A-9D40-E77E-9ED8-B69C754691D4}"/>
              </a:ext>
            </a:extLst>
          </p:cNvPr>
          <p:cNvSpPr/>
          <p:nvPr/>
        </p:nvSpPr>
        <p:spPr>
          <a:xfrm>
            <a:off x="3876990" y="1349099"/>
            <a:ext cx="1771226" cy="529103"/>
          </a:xfrm>
          <a:prstGeom prst="flowChartProcess">
            <a:avLst/>
          </a:prstGeom>
          <a:solidFill>
            <a:srgbClr val="F6BE98"/>
          </a:solidFill>
          <a:ln w="19050">
            <a:solidFill>
              <a:srgbClr val="A5A5A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ysClr val="windowText" lastClr="000000"/>
                </a:solidFill>
              </a:rPr>
              <a:t>训练数据集</a:t>
            </a:r>
          </a:p>
        </p:txBody>
      </p:sp>
      <p:sp>
        <p:nvSpPr>
          <p:cNvPr id="4" name="流程图: 过程 3">
            <a:extLst>
              <a:ext uri="{FF2B5EF4-FFF2-40B4-BE49-F238E27FC236}">
                <a16:creationId xmlns:a16="http://schemas.microsoft.com/office/drawing/2014/main" id="{E7FD7E4D-71E5-9D3E-916B-50C9551DFF55}"/>
              </a:ext>
            </a:extLst>
          </p:cNvPr>
          <p:cNvSpPr/>
          <p:nvPr/>
        </p:nvSpPr>
        <p:spPr>
          <a:xfrm>
            <a:off x="6938874" y="4337689"/>
            <a:ext cx="1619378" cy="1471996"/>
          </a:xfrm>
          <a:prstGeom prst="flowChartProcess">
            <a:avLst/>
          </a:prstGeom>
          <a:solidFill>
            <a:srgbClr val="FFFFFF"/>
          </a:solidFill>
          <a:ln w="19050">
            <a:solidFill>
              <a:srgbClr val="3E41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ysClr val="windowText" lastClr="000000"/>
                </a:solidFill>
              </a:rPr>
              <a:t>估计模型</a:t>
            </a:r>
          </a:p>
        </p:txBody>
      </p:sp>
      <p:sp>
        <p:nvSpPr>
          <p:cNvPr id="7" name="流程图: 过程 6">
            <a:extLst>
              <a:ext uri="{FF2B5EF4-FFF2-40B4-BE49-F238E27FC236}">
                <a16:creationId xmlns:a16="http://schemas.microsoft.com/office/drawing/2014/main" id="{6635094B-86C4-2409-2947-2AE0D1F3E1AB}"/>
              </a:ext>
            </a:extLst>
          </p:cNvPr>
          <p:cNvSpPr/>
          <p:nvPr/>
        </p:nvSpPr>
        <p:spPr>
          <a:xfrm>
            <a:off x="9858032" y="4809734"/>
            <a:ext cx="1545601" cy="529103"/>
          </a:xfrm>
          <a:prstGeom prst="flowChartProcess">
            <a:avLst/>
          </a:prstGeom>
          <a:solidFill>
            <a:srgbClr val="FFFFFF"/>
          </a:solidFill>
          <a:ln w="19050">
            <a:solidFill>
              <a:srgbClr val="3E41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ysClr val="windowText" lastClr="000000"/>
                </a:solidFill>
              </a:rPr>
              <a:t>Unity</a:t>
            </a:r>
            <a:endParaRPr lang="zh-CN" alt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245BD671-75F7-4839-69AF-F69B9C7B2A18}"/>
              </a:ext>
            </a:extLst>
          </p:cNvPr>
          <p:cNvSpPr/>
          <p:nvPr/>
        </p:nvSpPr>
        <p:spPr>
          <a:xfrm>
            <a:off x="6687424" y="1185948"/>
            <a:ext cx="2122279" cy="855407"/>
          </a:xfrm>
          <a:prstGeom prst="ellipse">
            <a:avLst/>
          </a:prstGeom>
          <a:solidFill>
            <a:srgbClr val="F6BE98"/>
          </a:solidFill>
          <a:ln w="19050">
            <a:solidFill>
              <a:srgbClr val="A5A5A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ysClr val="windowText" lastClr="000000"/>
                </a:solidFill>
              </a:rPr>
              <a:t>TriHorn-Net</a:t>
            </a:r>
            <a:endParaRPr lang="zh-CN" alt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20" name="流程图: 过程 19">
            <a:extLst>
              <a:ext uri="{FF2B5EF4-FFF2-40B4-BE49-F238E27FC236}">
                <a16:creationId xmlns:a16="http://schemas.microsoft.com/office/drawing/2014/main" id="{13727403-12CF-0A08-9F5F-89FA0A004101}"/>
              </a:ext>
            </a:extLst>
          </p:cNvPr>
          <p:cNvSpPr/>
          <p:nvPr/>
        </p:nvSpPr>
        <p:spPr>
          <a:xfrm>
            <a:off x="6796323" y="2492477"/>
            <a:ext cx="1904480" cy="529102"/>
          </a:xfrm>
          <a:prstGeom prst="flowChartProcess">
            <a:avLst/>
          </a:prstGeom>
          <a:solidFill>
            <a:srgbClr val="F6BE98"/>
          </a:solidFill>
          <a:ln w="19050">
            <a:solidFill>
              <a:srgbClr val="A5A5A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ysClr val="windowText" lastClr="000000"/>
                </a:solidFill>
              </a:rPr>
              <a:t>封装优化</a:t>
            </a:r>
          </a:p>
        </p:txBody>
      </p: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7772CE66-B94D-F1A3-5106-3EB60A86F9E2}"/>
              </a:ext>
            </a:extLst>
          </p:cNvPr>
          <p:cNvCxnSpPr>
            <a:cxnSpLocks/>
            <a:stCxn id="3" idx="3"/>
            <a:endCxn id="18" idx="2"/>
          </p:cNvCxnSpPr>
          <p:nvPr/>
        </p:nvCxnSpPr>
        <p:spPr>
          <a:xfrm>
            <a:off x="5648216" y="1613651"/>
            <a:ext cx="1039208" cy="1"/>
          </a:xfrm>
          <a:prstGeom prst="straightConnector1">
            <a:avLst/>
          </a:prstGeom>
          <a:ln w="19050">
            <a:solidFill>
              <a:srgbClr val="A5A5A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弧形 22">
            <a:extLst>
              <a:ext uri="{FF2B5EF4-FFF2-40B4-BE49-F238E27FC236}">
                <a16:creationId xmlns:a16="http://schemas.microsoft.com/office/drawing/2014/main" id="{CC88C1BA-1E27-5A14-22BF-24324F8C1E17}"/>
              </a:ext>
            </a:extLst>
          </p:cNvPr>
          <p:cNvSpPr/>
          <p:nvPr/>
        </p:nvSpPr>
        <p:spPr>
          <a:xfrm rot="19260754">
            <a:off x="6780731" y="396934"/>
            <a:ext cx="2008437" cy="2109139"/>
          </a:xfrm>
          <a:prstGeom prst="arc">
            <a:avLst>
              <a:gd name="adj1" fmla="val 13565001"/>
              <a:gd name="adj2" fmla="val 2099068"/>
            </a:avLst>
          </a:prstGeom>
          <a:ln w="19050">
            <a:solidFill>
              <a:srgbClr val="A5A5A5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D6A84BD3-F3CD-CD3D-B411-A1E8F76A0F87}"/>
              </a:ext>
            </a:extLst>
          </p:cNvPr>
          <p:cNvSpPr txBox="1"/>
          <p:nvPr/>
        </p:nvSpPr>
        <p:spPr>
          <a:xfrm>
            <a:off x="7403690" y="550160"/>
            <a:ext cx="18343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训练</a:t>
            </a:r>
          </a:p>
        </p:txBody>
      </p:sp>
      <p:sp>
        <p:nvSpPr>
          <p:cNvPr id="27" name="流程图: 过程 26">
            <a:extLst>
              <a:ext uri="{FF2B5EF4-FFF2-40B4-BE49-F238E27FC236}">
                <a16:creationId xmlns:a16="http://schemas.microsoft.com/office/drawing/2014/main" id="{EDEF1660-8EC7-F514-E128-901419F89A80}"/>
              </a:ext>
            </a:extLst>
          </p:cNvPr>
          <p:cNvSpPr/>
          <p:nvPr/>
        </p:nvSpPr>
        <p:spPr>
          <a:xfrm>
            <a:off x="3867116" y="4798999"/>
            <a:ext cx="1771226" cy="529103"/>
          </a:xfrm>
          <a:prstGeom prst="flowChartProcess">
            <a:avLst/>
          </a:prstGeom>
          <a:solidFill>
            <a:srgbClr val="FFFFFF"/>
          </a:solidFill>
          <a:ln w="19050">
            <a:solidFill>
              <a:srgbClr val="3E41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ysClr val="windowText" lastClr="000000"/>
                </a:solidFill>
              </a:rPr>
              <a:t>测试数据集</a:t>
            </a:r>
          </a:p>
        </p:txBody>
      </p: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F660340B-53D0-1439-D5F3-097BCF122D56}"/>
              </a:ext>
            </a:extLst>
          </p:cNvPr>
          <p:cNvCxnSpPr>
            <a:stCxn id="18" idx="4"/>
            <a:endCxn id="20" idx="0"/>
          </p:cNvCxnSpPr>
          <p:nvPr/>
        </p:nvCxnSpPr>
        <p:spPr>
          <a:xfrm flipH="1">
            <a:off x="7748563" y="2041355"/>
            <a:ext cx="1" cy="451122"/>
          </a:xfrm>
          <a:prstGeom prst="straightConnector1">
            <a:avLst/>
          </a:prstGeom>
          <a:ln w="19050">
            <a:solidFill>
              <a:srgbClr val="A5A5A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705CC0F7-F550-8EF2-8C94-298706742B2C}"/>
              </a:ext>
            </a:extLst>
          </p:cNvPr>
          <p:cNvCxnSpPr>
            <a:stCxn id="20" idx="2"/>
            <a:endCxn id="4" idx="0"/>
          </p:cNvCxnSpPr>
          <p:nvPr/>
        </p:nvCxnSpPr>
        <p:spPr>
          <a:xfrm>
            <a:off x="7748563" y="3021579"/>
            <a:ext cx="0" cy="131611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流程图: 过程 33">
            <a:extLst>
              <a:ext uri="{FF2B5EF4-FFF2-40B4-BE49-F238E27FC236}">
                <a16:creationId xmlns:a16="http://schemas.microsoft.com/office/drawing/2014/main" id="{FE8FD5DD-9775-6A58-F820-4087E37EA9C7}"/>
              </a:ext>
            </a:extLst>
          </p:cNvPr>
          <p:cNvSpPr/>
          <p:nvPr/>
        </p:nvSpPr>
        <p:spPr>
          <a:xfrm>
            <a:off x="1526684" y="822128"/>
            <a:ext cx="1464693" cy="614276"/>
          </a:xfrm>
          <a:prstGeom prst="flowChartProcess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</a:rPr>
              <a:t>源数据集</a:t>
            </a:r>
          </a:p>
        </p:txBody>
      </p:sp>
      <p:sp>
        <p:nvSpPr>
          <p:cNvPr id="35" name="流程图: 过程 34">
            <a:extLst>
              <a:ext uri="{FF2B5EF4-FFF2-40B4-BE49-F238E27FC236}">
                <a16:creationId xmlns:a16="http://schemas.microsoft.com/office/drawing/2014/main" id="{4EE2118B-A117-462A-583A-4C2BAB08D5A5}"/>
              </a:ext>
            </a:extLst>
          </p:cNvPr>
          <p:cNvSpPr/>
          <p:nvPr/>
        </p:nvSpPr>
        <p:spPr>
          <a:xfrm>
            <a:off x="1526706" y="1903944"/>
            <a:ext cx="1464671" cy="614275"/>
          </a:xfrm>
          <a:prstGeom prst="flowChartProcess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</a:rPr>
              <a:t>合成数据集</a:t>
            </a:r>
          </a:p>
        </p:txBody>
      </p:sp>
      <p:cxnSp>
        <p:nvCxnSpPr>
          <p:cNvPr id="39" name="连接符: 肘形 38">
            <a:extLst>
              <a:ext uri="{FF2B5EF4-FFF2-40B4-BE49-F238E27FC236}">
                <a16:creationId xmlns:a16="http://schemas.microsoft.com/office/drawing/2014/main" id="{5A983CCA-CE61-757E-397E-1588C856DDA1}"/>
              </a:ext>
            </a:extLst>
          </p:cNvPr>
          <p:cNvCxnSpPr>
            <a:stCxn id="34" idx="3"/>
            <a:endCxn id="3" idx="1"/>
          </p:cNvCxnSpPr>
          <p:nvPr/>
        </p:nvCxnSpPr>
        <p:spPr>
          <a:xfrm>
            <a:off x="2991377" y="1129266"/>
            <a:ext cx="885613" cy="484385"/>
          </a:xfrm>
          <a:prstGeom prst="bentConnector3">
            <a:avLst/>
          </a:prstGeom>
          <a:ln w="19050">
            <a:solidFill>
              <a:srgbClr val="A5A5A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连接符: 肘形 39">
            <a:extLst>
              <a:ext uri="{FF2B5EF4-FFF2-40B4-BE49-F238E27FC236}">
                <a16:creationId xmlns:a16="http://schemas.microsoft.com/office/drawing/2014/main" id="{D0A8A502-B3DC-39E1-7150-DC087CE83505}"/>
              </a:ext>
            </a:extLst>
          </p:cNvPr>
          <p:cNvCxnSpPr>
            <a:cxnSpLocks/>
            <a:stCxn id="35" idx="3"/>
            <a:endCxn id="3" idx="1"/>
          </p:cNvCxnSpPr>
          <p:nvPr/>
        </p:nvCxnSpPr>
        <p:spPr>
          <a:xfrm flipV="1">
            <a:off x="2991377" y="1613651"/>
            <a:ext cx="885613" cy="597431"/>
          </a:xfrm>
          <a:prstGeom prst="bentConnector3">
            <a:avLst/>
          </a:prstGeom>
          <a:ln w="19050">
            <a:solidFill>
              <a:srgbClr val="A5A5A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椭圆 42">
            <a:extLst>
              <a:ext uri="{FF2B5EF4-FFF2-40B4-BE49-F238E27FC236}">
                <a16:creationId xmlns:a16="http://schemas.microsoft.com/office/drawing/2014/main" id="{C24FF432-C57E-1E7A-5DC5-FDBA3E02230E}"/>
              </a:ext>
            </a:extLst>
          </p:cNvPr>
          <p:cNvSpPr/>
          <p:nvPr/>
        </p:nvSpPr>
        <p:spPr>
          <a:xfrm>
            <a:off x="3276435" y="1451503"/>
            <a:ext cx="315495" cy="31549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M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7E24BE64-D4F9-D0C7-D1C1-8193B81D66CD}"/>
              </a:ext>
            </a:extLst>
          </p:cNvPr>
          <p:cNvSpPr txBox="1"/>
          <p:nvPr/>
        </p:nvSpPr>
        <p:spPr>
          <a:xfrm>
            <a:off x="10300868" y="365494"/>
            <a:ext cx="15159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训练部分</a:t>
            </a: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0FC5ECE2-AB00-8770-086D-5A3D9A699634}"/>
              </a:ext>
            </a:extLst>
          </p:cNvPr>
          <p:cNvSpPr/>
          <p:nvPr/>
        </p:nvSpPr>
        <p:spPr>
          <a:xfrm>
            <a:off x="698089" y="3414254"/>
            <a:ext cx="11002297" cy="2986546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流程图: 过程 47">
            <a:extLst>
              <a:ext uri="{FF2B5EF4-FFF2-40B4-BE49-F238E27FC236}">
                <a16:creationId xmlns:a16="http://schemas.microsoft.com/office/drawing/2014/main" id="{528D527F-661F-3DB4-B01C-22603B1CAAA5}"/>
              </a:ext>
            </a:extLst>
          </p:cNvPr>
          <p:cNvSpPr/>
          <p:nvPr/>
        </p:nvSpPr>
        <p:spPr>
          <a:xfrm>
            <a:off x="1567368" y="3992238"/>
            <a:ext cx="1464693" cy="614276"/>
          </a:xfrm>
          <a:prstGeom prst="flowChartProcess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</a:rPr>
              <a:t>源数据集</a:t>
            </a:r>
          </a:p>
        </p:txBody>
      </p:sp>
      <p:sp>
        <p:nvSpPr>
          <p:cNvPr id="49" name="流程图: 过程 48">
            <a:extLst>
              <a:ext uri="{FF2B5EF4-FFF2-40B4-BE49-F238E27FC236}">
                <a16:creationId xmlns:a16="http://schemas.microsoft.com/office/drawing/2014/main" id="{0652BD1E-AD43-B666-6D54-660500A7EF43}"/>
              </a:ext>
            </a:extLst>
          </p:cNvPr>
          <p:cNvSpPr/>
          <p:nvPr/>
        </p:nvSpPr>
        <p:spPr>
          <a:xfrm>
            <a:off x="1574792" y="4754440"/>
            <a:ext cx="1464671" cy="614275"/>
          </a:xfrm>
          <a:prstGeom prst="flowChartProcess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</a:rPr>
              <a:t>合成数据集</a:t>
            </a:r>
          </a:p>
        </p:txBody>
      </p:sp>
      <p:sp>
        <p:nvSpPr>
          <p:cNvPr id="50" name="流程图: 过程 49">
            <a:extLst>
              <a:ext uri="{FF2B5EF4-FFF2-40B4-BE49-F238E27FC236}">
                <a16:creationId xmlns:a16="http://schemas.microsoft.com/office/drawing/2014/main" id="{AF87F3E3-DE08-E389-010D-FD5C564D19CB}"/>
              </a:ext>
            </a:extLst>
          </p:cNvPr>
          <p:cNvSpPr/>
          <p:nvPr/>
        </p:nvSpPr>
        <p:spPr>
          <a:xfrm>
            <a:off x="1567390" y="5502548"/>
            <a:ext cx="1464671" cy="614275"/>
          </a:xfrm>
          <a:prstGeom prst="flowChartProcess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</a:rPr>
              <a:t>现实数据集</a:t>
            </a:r>
          </a:p>
        </p:txBody>
      </p:sp>
      <p:cxnSp>
        <p:nvCxnSpPr>
          <p:cNvPr id="51" name="连接符: 肘形 50">
            <a:extLst>
              <a:ext uri="{FF2B5EF4-FFF2-40B4-BE49-F238E27FC236}">
                <a16:creationId xmlns:a16="http://schemas.microsoft.com/office/drawing/2014/main" id="{EB20A748-F3DB-CAAF-12E0-CC124799CF9B}"/>
              </a:ext>
            </a:extLst>
          </p:cNvPr>
          <p:cNvCxnSpPr>
            <a:cxnSpLocks/>
            <a:stCxn id="50" idx="3"/>
            <a:endCxn id="27" idx="1"/>
          </p:cNvCxnSpPr>
          <p:nvPr/>
        </p:nvCxnSpPr>
        <p:spPr>
          <a:xfrm flipV="1">
            <a:off x="3032061" y="5063551"/>
            <a:ext cx="835055" cy="746135"/>
          </a:xfrm>
          <a:prstGeom prst="bentConnector3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连接符: 肘形 54">
            <a:extLst>
              <a:ext uri="{FF2B5EF4-FFF2-40B4-BE49-F238E27FC236}">
                <a16:creationId xmlns:a16="http://schemas.microsoft.com/office/drawing/2014/main" id="{CDA93D74-211D-E38F-513F-D475D1C621C9}"/>
              </a:ext>
            </a:extLst>
          </p:cNvPr>
          <p:cNvCxnSpPr>
            <a:cxnSpLocks/>
            <a:stCxn id="48" idx="3"/>
            <a:endCxn id="27" idx="1"/>
          </p:cNvCxnSpPr>
          <p:nvPr/>
        </p:nvCxnSpPr>
        <p:spPr>
          <a:xfrm>
            <a:off x="3032061" y="4299376"/>
            <a:ext cx="835055" cy="764175"/>
          </a:xfrm>
          <a:prstGeom prst="bent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直接箭头连接符 58">
            <a:extLst>
              <a:ext uri="{FF2B5EF4-FFF2-40B4-BE49-F238E27FC236}">
                <a16:creationId xmlns:a16="http://schemas.microsoft.com/office/drawing/2014/main" id="{12E833A3-E0CF-3006-EDE0-C04211665ACA}"/>
              </a:ext>
            </a:extLst>
          </p:cNvPr>
          <p:cNvCxnSpPr>
            <a:stCxn id="49" idx="3"/>
            <a:endCxn id="27" idx="1"/>
          </p:cNvCxnSpPr>
          <p:nvPr/>
        </p:nvCxnSpPr>
        <p:spPr>
          <a:xfrm>
            <a:off x="3039463" y="5061578"/>
            <a:ext cx="827653" cy="197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椭圆 64">
            <a:extLst>
              <a:ext uri="{FF2B5EF4-FFF2-40B4-BE49-F238E27FC236}">
                <a16:creationId xmlns:a16="http://schemas.microsoft.com/office/drawing/2014/main" id="{EDABD836-4F26-DE94-E019-230DB6411A73}"/>
              </a:ext>
            </a:extLst>
          </p:cNvPr>
          <p:cNvSpPr/>
          <p:nvPr/>
        </p:nvSpPr>
        <p:spPr>
          <a:xfrm>
            <a:off x="3264455" y="4900638"/>
            <a:ext cx="315495" cy="31549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M</a:t>
            </a:r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66" name="直接箭头连接符 65">
            <a:extLst>
              <a:ext uri="{FF2B5EF4-FFF2-40B4-BE49-F238E27FC236}">
                <a16:creationId xmlns:a16="http://schemas.microsoft.com/office/drawing/2014/main" id="{3F1A5620-2B4C-4325-D1A8-643E1B63EDB5}"/>
              </a:ext>
            </a:extLst>
          </p:cNvPr>
          <p:cNvCxnSpPr>
            <a:cxnSpLocks/>
            <a:stCxn id="27" idx="3"/>
            <a:endCxn id="4" idx="1"/>
          </p:cNvCxnSpPr>
          <p:nvPr/>
        </p:nvCxnSpPr>
        <p:spPr>
          <a:xfrm>
            <a:off x="5638342" y="5063551"/>
            <a:ext cx="1300532" cy="1013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直接箭头连接符 72">
            <a:extLst>
              <a:ext uri="{FF2B5EF4-FFF2-40B4-BE49-F238E27FC236}">
                <a16:creationId xmlns:a16="http://schemas.microsoft.com/office/drawing/2014/main" id="{326B44D8-37CC-C8DE-9691-C47298179530}"/>
              </a:ext>
            </a:extLst>
          </p:cNvPr>
          <p:cNvCxnSpPr>
            <a:cxnSpLocks/>
            <a:stCxn id="4" idx="3"/>
            <a:endCxn id="7" idx="1"/>
          </p:cNvCxnSpPr>
          <p:nvPr/>
        </p:nvCxnSpPr>
        <p:spPr>
          <a:xfrm>
            <a:off x="8558252" y="5073687"/>
            <a:ext cx="1299780" cy="59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文本框 77">
            <a:extLst>
              <a:ext uri="{FF2B5EF4-FFF2-40B4-BE49-F238E27FC236}">
                <a16:creationId xmlns:a16="http://schemas.microsoft.com/office/drawing/2014/main" id="{659548AD-D2CF-663C-3A8A-08CF532AAFD3}"/>
              </a:ext>
            </a:extLst>
          </p:cNvPr>
          <p:cNvSpPr txBox="1"/>
          <p:nvPr/>
        </p:nvSpPr>
        <p:spPr>
          <a:xfrm>
            <a:off x="8809703" y="4614333"/>
            <a:ext cx="11545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Socket</a:t>
            </a:r>
            <a:endParaRPr lang="zh-CN" altLang="en-US" dirty="0"/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E3BE55D6-B4AB-B555-FE73-8E13BE5DDA34}"/>
              </a:ext>
            </a:extLst>
          </p:cNvPr>
          <p:cNvSpPr txBox="1"/>
          <p:nvPr/>
        </p:nvSpPr>
        <p:spPr>
          <a:xfrm>
            <a:off x="10300868" y="3605708"/>
            <a:ext cx="16193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估计部分</a:t>
            </a:r>
          </a:p>
        </p:txBody>
      </p:sp>
      <p:sp>
        <p:nvSpPr>
          <p:cNvPr id="83" name="文本框 82">
            <a:extLst>
              <a:ext uri="{FF2B5EF4-FFF2-40B4-BE49-F238E27FC236}">
                <a16:creationId xmlns:a16="http://schemas.microsoft.com/office/drawing/2014/main" id="{14E09818-A39D-3746-B01B-4E9085C09F2F}"/>
              </a:ext>
            </a:extLst>
          </p:cNvPr>
          <p:cNvSpPr txBox="1"/>
          <p:nvPr/>
        </p:nvSpPr>
        <p:spPr>
          <a:xfrm>
            <a:off x="9979483" y="5932157"/>
            <a:ext cx="16358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tx1"/>
                </a:solidFill>
              </a:rPr>
              <a:t>M  </a:t>
            </a:r>
            <a:r>
              <a:rPr lang="zh-CN" altLang="en-US" dirty="0">
                <a:solidFill>
                  <a:schemeClr val="tx1"/>
                </a:solidFill>
              </a:rPr>
              <a:t>：权重</a:t>
            </a:r>
            <a:endParaRPr lang="en-US" altLang="zh-CN" dirty="0">
              <a:solidFill>
                <a:schemeClr val="tx1"/>
              </a:solidFill>
            </a:endParaRPr>
          </a:p>
        </p:txBody>
      </p:sp>
      <p:sp>
        <p:nvSpPr>
          <p:cNvPr id="84" name="文本框 83">
            <a:extLst>
              <a:ext uri="{FF2B5EF4-FFF2-40B4-BE49-F238E27FC236}">
                <a16:creationId xmlns:a16="http://schemas.microsoft.com/office/drawing/2014/main" id="{FD0DEF0A-57CC-5904-D8F6-5B96E355E40D}"/>
              </a:ext>
            </a:extLst>
          </p:cNvPr>
          <p:cNvSpPr txBox="1"/>
          <p:nvPr/>
        </p:nvSpPr>
        <p:spPr>
          <a:xfrm>
            <a:off x="9999809" y="2999912"/>
            <a:ext cx="16358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tx1"/>
                </a:solidFill>
              </a:rPr>
              <a:t>M  </a:t>
            </a:r>
            <a:r>
              <a:rPr lang="zh-CN" altLang="en-US" dirty="0">
                <a:solidFill>
                  <a:schemeClr val="tx1"/>
                </a:solidFill>
              </a:rPr>
              <a:t>：权重</a:t>
            </a:r>
            <a:endParaRPr lang="en-US" altLang="zh-C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53380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流程图: 过程 2">
            <a:extLst>
              <a:ext uri="{FF2B5EF4-FFF2-40B4-BE49-F238E27FC236}">
                <a16:creationId xmlns:a16="http://schemas.microsoft.com/office/drawing/2014/main" id="{CF061C2A-9D40-E77E-9ED8-B69C754691D4}"/>
              </a:ext>
            </a:extLst>
          </p:cNvPr>
          <p:cNvSpPr/>
          <p:nvPr/>
        </p:nvSpPr>
        <p:spPr>
          <a:xfrm>
            <a:off x="2889265" y="3094086"/>
            <a:ext cx="1240804" cy="1310766"/>
          </a:xfrm>
          <a:prstGeom prst="flowChartProcess">
            <a:avLst/>
          </a:prstGeom>
          <a:solidFill>
            <a:srgbClr val="3E41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/>
              <a:t>数据集</a:t>
            </a:r>
          </a:p>
        </p:txBody>
      </p:sp>
      <p:sp>
        <p:nvSpPr>
          <p:cNvPr id="4" name="流程图: 过程 3">
            <a:extLst>
              <a:ext uri="{FF2B5EF4-FFF2-40B4-BE49-F238E27FC236}">
                <a16:creationId xmlns:a16="http://schemas.microsoft.com/office/drawing/2014/main" id="{E7FD7E4D-71E5-9D3E-916B-50C9551DFF55}"/>
              </a:ext>
            </a:extLst>
          </p:cNvPr>
          <p:cNvSpPr/>
          <p:nvPr/>
        </p:nvSpPr>
        <p:spPr>
          <a:xfrm>
            <a:off x="5607366" y="3054757"/>
            <a:ext cx="1240804" cy="1310766"/>
          </a:xfrm>
          <a:prstGeom prst="flowChartProcess">
            <a:avLst/>
          </a:prstGeom>
          <a:solidFill>
            <a:srgbClr val="3E41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/>
              <a:t>网络模型</a:t>
            </a:r>
          </a:p>
        </p:txBody>
      </p:sp>
      <p:sp>
        <p:nvSpPr>
          <p:cNvPr id="7" name="流程图: 过程 6">
            <a:extLst>
              <a:ext uri="{FF2B5EF4-FFF2-40B4-BE49-F238E27FC236}">
                <a16:creationId xmlns:a16="http://schemas.microsoft.com/office/drawing/2014/main" id="{6635094B-86C4-2409-2947-2AE0D1F3E1AB}"/>
              </a:ext>
            </a:extLst>
          </p:cNvPr>
          <p:cNvSpPr/>
          <p:nvPr/>
        </p:nvSpPr>
        <p:spPr>
          <a:xfrm>
            <a:off x="8561960" y="3054757"/>
            <a:ext cx="1240804" cy="1310766"/>
          </a:xfrm>
          <a:prstGeom prst="flowChartProcess">
            <a:avLst/>
          </a:prstGeom>
          <a:solidFill>
            <a:srgbClr val="3E41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/>
              <a:t>Unity</a:t>
            </a:r>
            <a:endParaRPr lang="zh-CN" altLang="en-US" sz="2400" b="1" dirty="0"/>
          </a:p>
        </p:txBody>
      </p:sp>
      <p:sp>
        <p:nvSpPr>
          <p:cNvPr id="8" name="流程图: 过程 7">
            <a:extLst>
              <a:ext uri="{FF2B5EF4-FFF2-40B4-BE49-F238E27FC236}">
                <a16:creationId xmlns:a16="http://schemas.microsoft.com/office/drawing/2014/main" id="{36BD0976-3A98-1F9E-25D3-8BB359F32C0E}"/>
              </a:ext>
            </a:extLst>
          </p:cNvPr>
          <p:cNvSpPr/>
          <p:nvPr/>
        </p:nvSpPr>
        <p:spPr>
          <a:xfrm>
            <a:off x="448688" y="2623373"/>
            <a:ext cx="1453573" cy="825910"/>
          </a:xfrm>
          <a:prstGeom prst="flowChartProcess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</a:rPr>
              <a:t>现实数据集生成</a:t>
            </a:r>
          </a:p>
        </p:txBody>
      </p:sp>
      <p:sp>
        <p:nvSpPr>
          <p:cNvPr id="9" name="流程图: 过程 8">
            <a:extLst>
              <a:ext uri="{FF2B5EF4-FFF2-40B4-BE49-F238E27FC236}">
                <a16:creationId xmlns:a16="http://schemas.microsoft.com/office/drawing/2014/main" id="{36E67A65-F391-6742-3791-B12D7B19835F}"/>
              </a:ext>
            </a:extLst>
          </p:cNvPr>
          <p:cNvSpPr/>
          <p:nvPr/>
        </p:nvSpPr>
        <p:spPr>
          <a:xfrm>
            <a:off x="448688" y="3758999"/>
            <a:ext cx="1453573" cy="1487897"/>
          </a:xfrm>
          <a:prstGeom prst="flowChartProcess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</a:rPr>
              <a:t>虚拟场景数据集生成</a:t>
            </a:r>
          </a:p>
        </p:txBody>
      </p:sp>
      <p:cxnSp>
        <p:nvCxnSpPr>
          <p:cNvPr id="11" name="连接符: 肘形 10">
            <a:extLst>
              <a:ext uri="{FF2B5EF4-FFF2-40B4-BE49-F238E27FC236}">
                <a16:creationId xmlns:a16="http://schemas.microsoft.com/office/drawing/2014/main" id="{2CB74D69-0FFD-3290-E202-C7E5642A2C73}"/>
              </a:ext>
            </a:extLst>
          </p:cNvPr>
          <p:cNvCxnSpPr>
            <a:cxnSpLocks/>
            <a:stCxn id="8" idx="3"/>
            <a:endCxn id="3" idx="1"/>
          </p:cNvCxnSpPr>
          <p:nvPr/>
        </p:nvCxnSpPr>
        <p:spPr>
          <a:xfrm>
            <a:off x="1902261" y="3036328"/>
            <a:ext cx="987004" cy="713141"/>
          </a:xfrm>
          <a:prstGeom prst="bentConnector3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连接符: 肘形 11">
            <a:extLst>
              <a:ext uri="{FF2B5EF4-FFF2-40B4-BE49-F238E27FC236}">
                <a16:creationId xmlns:a16="http://schemas.microsoft.com/office/drawing/2014/main" id="{2ECCF113-2980-D476-C07F-55233C016343}"/>
              </a:ext>
            </a:extLst>
          </p:cNvPr>
          <p:cNvCxnSpPr>
            <a:cxnSpLocks/>
            <a:stCxn id="9" idx="3"/>
            <a:endCxn id="3" idx="1"/>
          </p:cNvCxnSpPr>
          <p:nvPr/>
        </p:nvCxnSpPr>
        <p:spPr>
          <a:xfrm flipV="1">
            <a:off x="1902261" y="3749469"/>
            <a:ext cx="987004" cy="753479"/>
          </a:xfrm>
          <a:prstGeom prst="bentConnector3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椭圆 17">
            <a:extLst>
              <a:ext uri="{FF2B5EF4-FFF2-40B4-BE49-F238E27FC236}">
                <a16:creationId xmlns:a16="http://schemas.microsoft.com/office/drawing/2014/main" id="{245BD671-75F7-4839-69AF-F69B9C7B2A18}"/>
              </a:ext>
            </a:extLst>
          </p:cNvPr>
          <p:cNvSpPr/>
          <p:nvPr/>
        </p:nvSpPr>
        <p:spPr>
          <a:xfrm>
            <a:off x="5183090" y="345199"/>
            <a:ext cx="1996917" cy="855407"/>
          </a:xfrm>
          <a:prstGeom prst="ellipse">
            <a:avLst/>
          </a:prstGeom>
          <a:solidFill>
            <a:srgbClr val="A5A5A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TriHorn</a:t>
            </a:r>
            <a:r>
              <a:rPr lang="en-US" altLang="zh-CN" dirty="0"/>
              <a:t>-Net</a:t>
            </a:r>
            <a:endParaRPr lang="zh-CN" altLang="en-US" dirty="0"/>
          </a:p>
        </p:txBody>
      </p:sp>
      <p:sp>
        <p:nvSpPr>
          <p:cNvPr id="20" name="流程图: 过程 19">
            <a:extLst>
              <a:ext uri="{FF2B5EF4-FFF2-40B4-BE49-F238E27FC236}">
                <a16:creationId xmlns:a16="http://schemas.microsoft.com/office/drawing/2014/main" id="{13727403-12CF-0A08-9F5F-89FA0A004101}"/>
              </a:ext>
            </a:extLst>
          </p:cNvPr>
          <p:cNvSpPr/>
          <p:nvPr/>
        </p:nvSpPr>
        <p:spPr>
          <a:xfrm>
            <a:off x="5229308" y="1598579"/>
            <a:ext cx="1904480" cy="529102"/>
          </a:xfrm>
          <a:prstGeom prst="flowChartProcess">
            <a:avLst/>
          </a:prstGeom>
          <a:solidFill>
            <a:srgbClr val="A5A5A5"/>
          </a:solidFill>
          <a:ln>
            <a:solidFill>
              <a:srgbClr val="A5A5A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/>
              <a:t>训练</a:t>
            </a:r>
          </a:p>
        </p:txBody>
      </p:sp>
    </p:spTree>
    <p:extLst>
      <p:ext uri="{BB962C8B-B14F-4D97-AF65-F5344CB8AC3E}">
        <p14:creationId xmlns:p14="http://schemas.microsoft.com/office/powerpoint/2010/main" val="7691449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流程图: 过程 1">
            <a:extLst>
              <a:ext uri="{FF2B5EF4-FFF2-40B4-BE49-F238E27FC236}">
                <a16:creationId xmlns:a16="http://schemas.microsoft.com/office/drawing/2014/main" id="{69F71719-E7B4-0DB8-3712-5C13E2FD13C6}"/>
              </a:ext>
            </a:extLst>
          </p:cNvPr>
          <p:cNvSpPr/>
          <p:nvPr/>
        </p:nvSpPr>
        <p:spPr>
          <a:xfrm>
            <a:off x="4849816" y="518160"/>
            <a:ext cx="2492368" cy="605012"/>
          </a:xfrm>
          <a:prstGeom prst="flowChartProcess">
            <a:avLst/>
          </a:prstGeom>
          <a:solidFill>
            <a:srgbClr val="FFFFFF"/>
          </a:solidFill>
          <a:ln w="19050">
            <a:solidFill>
              <a:srgbClr val="3E41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ysClr val="windowText" lastClr="000000"/>
                </a:solidFill>
              </a:rPr>
              <a:t>事件系统</a:t>
            </a:r>
          </a:p>
        </p:txBody>
      </p:sp>
      <p:sp>
        <p:nvSpPr>
          <p:cNvPr id="6" name="流程图: 过程 5">
            <a:extLst>
              <a:ext uri="{FF2B5EF4-FFF2-40B4-BE49-F238E27FC236}">
                <a16:creationId xmlns:a16="http://schemas.microsoft.com/office/drawing/2014/main" id="{7F1F4BE4-7DB9-74FB-00BD-135698F9C35B}"/>
              </a:ext>
            </a:extLst>
          </p:cNvPr>
          <p:cNvSpPr/>
          <p:nvPr/>
        </p:nvSpPr>
        <p:spPr>
          <a:xfrm>
            <a:off x="4746468" y="1696720"/>
            <a:ext cx="2699064" cy="965200"/>
          </a:xfrm>
          <a:prstGeom prst="flowChartProcess">
            <a:avLst/>
          </a:prstGeom>
          <a:solidFill>
            <a:srgbClr val="FFFFFF"/>
          </a:solidFill>
          <a:ln w="19050">
            <a:solidFill>
              <a:srgbClr val="3E41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ysClr val="windowText" lastClr="000000"/>
                </a:solidFill>
              </a:rPr>
              <a:t>创建数据获取通知新事件监听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F2776CD3-A33F-3B82-DDC5-37B576B9FC56}"/>
              </a:ext>
            </a:extLst>
          </p:cNvPr>
          <p:cNvSpPr/>
          <p:nvPr/>
        </p:nvSpPr>
        <p:spPr>
          <a:xfrm>
            <a:off x="4095573" y="3566160"/>
            <a:ext cx="4000854" cy="2627987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/>
              <a:t>训练部分</a:t>
            </a:r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9B112CC4-7CEC-9BB0-3768-74F55B796E75}"/>
              </a:ext>
            </a:extLst>
          </p:cNvPr>
          <p:cNvSpPr txBox="1"/>
          <p:nvPr/>
        </p:nvSpPr>
        <p:spPr>
          <a:xfrm>
            <a:off x="5626892" y="5268649"/>
            <a:ext cx="12395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/>
              <a:t>事件池</a:t>
            </a:r>
          </a:p>
        </p:txBody>
      </p:sp>
      <p:sp>
        <p:nvSpPr>
          <p:cNvPr id="15" name="流程图: 过程 14">
            <a:extLst>
              <a:ext uri="{FF2B5EF4-FFF2-40B4-BE49-F238E27FC236}">
                <a16:creationId xmlns:a16="http://schemas.microsoft.com/office/drawing/2014/main" id="{A19DFA9B-1CF2-F6DF-C2E3-190A3190BDD9}"/>
              </a:ext>
            </a:extLst>
          </p:cNvPr>
          <p:cNvSpPr/>
          <p:nvPr/>
        </p:nvSpPr>
        <p:spPr>
          <a:xfrm>
            <a:off x="5945348" y="4199896"/>
            <a:ext cx="301304" cy="329026"/>
          </a:xfrm>
          <a:prstGeom prst="flowChartProcess">
            <a:avLst/>
          </a:prstGeom>
          <a:solidFill>
            <a:srgbClr val="3E41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 dirty="0"/>
          </a:p>
        </p:txBody>
      </p:sp>
      <p:sp>
        <p:nvSpPr>
          <p:cNvPr id="16" name="流程图: 过程 15">
            <a:extLst>
              <a:ext uri="{FF2B5EF4-FFF2-40B4-BE49-F238E27FC236}">
                <a16:creationId xmlns:a16="http://schemas.microsoft.com/office/drawing/2014/main" id="{D3925203-380C-D5A7-57DB-61F505511C1D}"/>
              </a:ext>
            </a:extLst>
          </p:cNvPr>
          <p:cNvSpPr/>
          <p:nvPr/>
        </p:nvSpPr>
        <p:spPr>
          <a:xfrm>
            <a:off x="478858" y="4577648"/>
            <a:ext cx="1995565" cy="605012"/>
          </a:xfrm>
          <a:prstGeom prst="flowChartProcess">
            <a:avLst/>
          </a:prstGeom>
          <a:solidFill>
            <a:srgbClr val="FFFFFF"/>
          </a:solidFill>
          <a:ln w="19050">
            <a:solidFill>
              <a:srgbClr val="3E41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ysClr val="windowText" lastClr="000000"/>
                </a:solidFill>
              </a:rPr>
              <a:t>通讯模块</a:t>
            </a:r>
          </a:p>
        </p:txBody>
      </p:sp>
      <p:sp>
        <p:nvSpPr>
          <p:cNvPr id="17" name="流程图: 过程 16">
            <a:extLst>
              <a:ext uri="{FF2B5EF4-FFF2-40B4-BE49-F238E27FC236}">
                <a16:creationId xmlns:a16="http://schemas.microsoft.com/office/drawing/2014/main" id="{6B4FEB17-39D1-215D-5084-A817591D663F}"/>
              </a:ext>
            </a:extLst>
          </p:cNvPr>
          <p:cNvSpPr/>
          <p:nvPr/>
        </p:nvSpPr>
        <p:spPr>
          <a:xfrm>
            <a:off x="9717577" y="4577646"/>
            <a:ext cx="1995565" cy="605012"/>
          </a:xfrm>
          <a:prstGeom prst="flowChartProcess">
            <a:avLst/>
          </a:prstGeom>
          <a:solidFill>
            <a:srgbClr val="FFFFFF"/>
          </a:solidFill>
          <a:ln w="19050">
            <a:solidFill>
              <a:srgbClr val="3E41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ysClr val="windowText" lastClr="000000"/>
                </a:solidFill>
              </a:rPr>
              <a:t>手势更新</a:t>
            </a:r>
          </a:p>
        </p:txBody>
      </p: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A1616E1E-BC93-2415-E86D-0F8C66EED659}"/>
              </a:ext>
            </a:extLst>
          </p:cNvPr>
          <p:cNvCxnSpPr>
            <a:cxnSpLocks/>
            <a:stCxn id="2" idx="2"/>
            <a:endCxn id="6" idx="0"/>
          </p:cNvCxnSpPr>
          <p:nvPr/>
        </p:nvCxnSpPr>
        <p:spPr>
          <a:xfrm>
            <a:off x="6096000" y="1123172"/>
            <a:ext cx="0" cy="57354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5EF0846F-8162-FF0E-0804-A39E5FF6E64A}"/>
              </a:ext>
            </a:extLst>
          </p:cNvPr>
          <p:cNvCxnSpPr>
            <a:cxnSpLocks/>
            <a:stCxn id="6" idx="2"/>
            <a:endCxn id="15" idx="0"/>
          </p:cNvCxnSpPr>
          <p:nvPr/>
        </p:nvCxnSpPr>
        <p:spPr>
          <a:xfrm>
            <a:off x="6096000" y="2661920"/>
            <a:ext cx="0" cy="153797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A8C9D4F1-C173-A63D-DDEE-90680E8EE3A6}"/>
              </a:ext>
            </a:extLst>
          </p:cNvPr>
          <p:cNvCxnSpPr>
            <a:cxnSpLocks/>
            <a:stCxn id="16" idx="3"/>
            <a:endCxn id="10" idx="1"/>
          </p:cNvCxnSpPr>
          <p:nvPr/>
        </p:nvCxnSpPr>
        <p:spPr>
          <a:xfrm>
            <a:off x="2474423" y="4880154"/>
            <a:ext cx="162115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文本框 31">
            <a:extLst>
              <a:ext uri="{FF2B5EF4-FFF2-40B4-BE49-F238E27FC236}">
                <a16:creationId xmlns:a16="http://schemas.microsoft.com/office/drawing/2014/main" id="{E6106F18-0705-4291-5407-B1BA6D8AD416}"/>
              </a:ext>
            </a:extLst>
          </p:cNvPr>
          <p:cNvSpPr txBox="1"/>
          <p:nvPr/>
        </p:nvSpPr>
        <p:spPr>
          <a:xfrm>
            <a:off x="2931049" y="4477410"/>
            <a:ext cx="7078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触发</a:t>
            </a:r>
          </a:p>
        </p:txBody>
      </p: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0D6A5644-0B36-5F91-7680-53D1E3631221}"/>
              </a:ext>
            </a:extLst>
          </p:cNvPr>
          <p:cNvCxnSpPr>
            <a:cxnSpLocks/>
            <a:stCxn id="10" idx="3"/>
            <a:endCxn id="17" idx="1"/>
          </p:cNvCxnSpPr>
          <p:nvPr/>
        </p:nvCxnSpPr>
        <p:spPr>
          <a:xfrm flipV="1">
            <a:off x="8096427" y="4880152"/>
            <a:ext cx="1621150" cy="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5002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流程图: 过程 1">
            <a:extLst>
              <a:ext uri="{FF2B5EF4-FFF2-40B4-BE49-F238E27FC236}">
                <a16:creationId xmlns:a16="http://schemas.microsoft.com/office/drawing/2014/main" id="{69F71719-E7B4-0DB8-3712-5C13E2FD13C6}"/>
              </a:ext>
            </a:extLst>
          </p:cNvPr>
          <p:cNvSpPr/>
          <p:nvPr/>
        </p:nvSpPr>
        <p:spPr>
          <a:xfrm>
            <a:off x="478858" y="843280"/>
            <a:ext cx="2135102" cy="533891"/>
          </a:xfrm>
          <a:prstGeom prst="flowChartProcess">
            <a:avLst/>
          </a:prstGeom>
          <a:solidFill>
            <a:srgbClr val="FFFFFF"/>
          </a:solidFill>
          <a:ln w="19050">
            <a:solidFill>
              <a:srgbClr val="3E41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ysClr val="windowText" lastClr="000000"/>
                </a:solidFill>
              </a:rPr>
              <a:t>Python</a:t>
            </a:r>
            <a:r>
              <a:rPr lang="zh-CN" altLang="en-US" sz="2400" b="1" dirty="0">
                <a:solidFill>
                  <a:sysClr val="windowText" lastClr="000000"/>
                </a:solidFill>
              </a:rPr>
              <a:t>线程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F2776CD3-A33F-3B82-DDC5-37B576B9FC56}"/>
              </a:ext>
            </a:extLst>
          </p:cNvPr>
          <p:cNvSpPr/>
          <p:nvPr/>
        </p:nvSpPr>
        <p:spPr>
          <a:xfrm>
            <a:off x="3049093" y="3641350"/>
            <a:ext cx="4000854" cy="2627987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/>
              <a:t>训练部分</a:t>
            </a:r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9B112CC4-7CEC-9BB0-3768-74F55B796E75}"/>
              </a:ext>
            </a:extLst>
          </p:cNvPr>
          <p:cNvSpPr txBox="1"/>
          <p:nvPr/>
        </p:nvSpPr>
        <p:spPr>
          <a:xfrm>
            <a:off x="5501599" y="5723803"/>
            <a:ext cx="163750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/>
              <a:t>进程池</a:t>
            </a:r>
          </a:p>
        </p:txBody>
      </p:sp>
      <p:sp>
        <p:nvSpPr>
          <p:cNvPr id="15" name="流程图: 过程 14">
            <a:extLst>
              <a:ext uri="{FF2B5EF4-FFF2-40B4-BE49-F238E27FC236}">
                <a16:creationId xmlns:a16="http://schemas.microsoft.com/office/drawing/2014/main" id="{A19DFA9B-1CF2-F6DF-C2E3-190A3190BDD9}"/>
              </a:ext>
            </a:extLst>
          </p:cNvPr>
          <p:cNvSpPr/>
          <p:nvPr/>
        </p:nvSpPr>
        <p:spPr>
          <a:xfrm>
            <a:off x="3744356" y="4530664"/>
            <a:ext cx="301304" cy="329026"/>
          </a:xfrm>
          <a:prstGeom prst="flowChartProcess">
            <a:avLst/>
          </a:prstGeom>
          <a:solidFill>
            <a:srgbClr val="3E41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 dirty="0"/>
          </a:p>
        </p:txBody>
      </p:sp>
      <p:sp>
        <p:nvSpPr>
          <p:cNvPr id="17" name="流程图: 过程 16">
            <a:extLst>
              <a:ext uri="{FF2B5EF4-FFF2-40B4-BE49-F238E27FC236}">
                <a16:creationId xmlns:a16="http://schemas.microsoft.com/office/drawing/2014/main" id="{6B4FEB17-39D1-215D-5084-A817591D663F}"/>
              </a:ext>
            </a:extLst>
          </p:cNvPr>
          <p:cNvSpPr/>
          <p:nvPr/>
        </p:nvSpPr>
        <p:spPr>
          <a:xfrm>
            <a:off x="7962788" y="2310077"/>
            <a:ext cx="1995565" cy="605012"/>
          </a:xfrm>
          <a:prstGeom prst="flowChartProcess">
            <a:avLst/>
          </a:prstGeom>
          <a:solidFill>
            <a:srgbClr val="FFFFFF"/>
          </a:solidFill>
          <a:ln w="19050">
            <a:solidFill>
              <a:srgbClr val="3E41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ysClr val="windowText" lastClr="000000"/>
                </a:solidFill>
              </a:rPr>
              <a:t>释放锁</a:t>
            </a:r>
          </a:p>
        </p:txBody>
      </p:sp>
      <p:sp>
        <p:nvSpPr>
          <p:cNvPr id="4" name="菱形 3">
            <a:extLst>
              <a:ext uri="{FF2B5EF4-FFF2-40B4-BE49-F238E27FC236}">
                <a16:creationId xmlns:a16="http://schemas.microsoft.com/office/drawing/2014/main" id="{89AB04B9-F717-930A-96C8-11E2AA89F332}"/>
              </a:ext>
            </a:extLst>
          </p:cNvPr>
          <p:cNvSpPr/>
          <p:nvPr/>
        </p:nvSpPr>
        <p:spPr>
          <a:xfrm>
            <a:off x="3687247" y="588663"/>
            <a:ext cx="2541666" cy="1043124"/>
          </a:xfrm>
          <a:prstGeom prst="diamond">
            <a:avLst/>
          </a:prstGeom>
          <a:solidFill>
            <a:srgbClr val="FFFFFF"/>
          </a:solidFill>
          <a:ln w="19050">
            <a:solidFill>
              <a:srgbClr val="3E41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ysClr val="windowText" lastClr="000000"/>
                </a:solidFill>
              </a:rPr>
              <a:t>同步锁</a:t>
            </a:r>
          </a:p>
        </p:txBody>
      </p:sp>
      <p:sp>
        <p:nvSpPr>
          <p:cNvPr id="7" name="流程图: 过程 6">
            <a:extLst>
              <a:ext uri="{FF2B5EF4-FFF2-40B4-BE49-F238E27FC236}">
                <a16:creationId xmlns:a16="http://schemas.microsoft.com/office/drawing/2014/main" id="{3C4D2183-3D7A-D81D-9870-7DE0E76CF409}"/>
              </a:ext>
            </a:extLst>
          </p:cNvPr>
          <p:cNvSpPr/>
          <p:nvPr/>
        </p:nvSpPr>
        <p:spPr>
          <a:xfrm>
            <a:off x="7962788" y="807719"/>
            <a:ext cx="1995565" cy="605012"/>
          </a:xfrm>
          <a:prstGeom prst="flowChartProcess">
            <a:avLst/>
          </a:prstGeom>
          <a:solidFill>
            <a:srgbClr val="FFFFFF"/>
          </a:solidFill>
          <a:ln w="19050">
            <a:solidFill>
              <a:srgbClr val="3E41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ysClr val="windowText" lastClr="000000"/>
                </a:solidFill>
              </a:rPr>
              <a:t>执行</a:t>
            </a:r>
          </a:p>
        </p:txBody>
      </p:sp>
      <p:sp>
        <p:nvSpPr>
          <p:cNvPr id="8" name="流程图: 过程 7">
            <a:extLst>
              <a:ext uri="{FF2B5EF4-FFF2-40B4-BE49-F238E27FC236}">
                <a16:creationId xmlns:a16="http://schemas.microsoft.com/office/drawing/2014/main" id="{2E2C7439-1DE7-7717-0DFF-A5CE070A3E77}"/>
              </a:ext>
            </a:extLst>
          </p:cNvPr>
          <p:cNvSpPr/>
          <p:nvPr/>
        </p:nvSpPr>
        <p:spPr>
          <a:xfrm>
            <a:off x="3960297" y="2310077"/>
            <a:ext cx="1995565" cy="605012"/>
          </a:xfrm>
          <a:prstGeom prst="flowChartProcess">
            <a:avLst/>
          </a:prstGeom>
          <a:solidFill>
            <a:srgbClr val="FFFFFF"/>
          </a:solidFill>
          <a:ln w="19050">
            <a:solidFill>
              <a:srgbClr val="3E41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ysClr val="windowText" lastClr="000000"/>
                </a:solidFill>
              </a:rPr>
              <a:t>阻塞</a:t>
            </a:r>
          </a:p>
        </p:txBody>
      </p:sp>
      <p:sp>
        <p:nvSpPr>
          <p:cNvPr id="9" name="流程图: 过程 8">
            <a:extLst>
              <a:ext uri="{FF2B5EF4-FFF2-40B4-BE49-F238E27FC236}">
                <a16:creationId xmlns:a16="http://schemas.microsoft.com/office/drawing/2014/main" id="{2829E73E-7EA5-72A6-5E43-8CF00EB24BEE}"/>
              </a:ext>
            </a:extLst>
          </p:cNvPr>
          <p:cNvSpPr/>
          <p:nvPr/>
        </p:nvSpPr>
        <p:spPr>
          <a:xfrm>
            <a:off x="4807427" y="3998398"/>
            <a:ext cx="301304" cy="329026"/>
          </a:xfrm>
          <a:prstGeom prst="flowChartProcess">
            <a:avLst/>
          </a:prstGeom>
          <a:solidFill>
            <a:srgbClr val="3E41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 dirty="0"/>
          </a:p>
        </p:txBody>
      </p:sp>
      <p:sp>
        <p:nvSpPr>
          <p:cNvPr id="11" name="流程图: 过程 10">
            <a:extLst>
              <a:ext uri="{FF2B5EF4-FFF2-40B4-BE49-F238E27FC236}">
                <a16:creationId xmlns:a16="http://schemas.microsoft.com/office/drawing/2014/main" id="{7AEDDEFE-F01B-70B4-63A7-932169E7F809}"/>
              </a:ext>
            </a:extLst>
          </p:cNvPr>
          <p:cNvSpPr/>
          <p:nvPr/>
        </p:nvSpPr>
        <p:spPr>
          <a:xfrm>
            <a:off x="5200295" y="5042170"/>
            <a:ext cx="301304" cy="329026"/>
          </a:xfrm>
          <a:prstGeom prst="flowChartProcess">
            <a:avLst/>
          </a:prstGeom>
          <a:solidFill>
            <a:srgbClr val="3E41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 dirty="0"/>
          </a:p>
        </p:txBody>
      </p: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283BB71A-0350-6175-75C2-3026305E7B91}"/>
              </a:ext>
            </a:extLst>
          </p:cNvPr>
          <p:cNvCxnSpPr>
            <a:cxnSpLocks/>
            <a:stCxn id="2" idx="3"/>
            <a:endCxn id="4" idx="1"/>
          </p:cNvCxnSpPr>
          <p:nvPr/>
        </p:nvCxnSpPr>
        <p:spPr>
          <a:xfrm flipV="1">
            <a:off x="2613960" y="1110225"/>
            <a:ext cx="1073287" cy="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AB20DABC-03B2-2429-3629-952DEBDC4BD9}"/>
              </a:ext>
            </a:extLst>
          </p:cNvPr>
          <p:cNvCxnSpPr>
            <a:cxnSpLocks/>
            <a:stCxn id="4" idx="3"/>
            <a:endCxn id="7" idx="1"/>
          </p:cNvCxnSpPr>
          <p:nvPr/>
        </p:nvCxnSpPr>
        <p:spPr>
          <a:xfrm>
            <a:off x="6228913" y="1110225"/>
            <a:ext cx="1733875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文本框 24">
            <a:extLst>
              <a:ext uri="{FF2B5EF4-FFF2-40B4-BE49-F238E27FC236}">
                <a16:creationId xmlns:a16="http://schemas.microsoft.com/office/drawing/2014/main" id="{179BC158-2A12-AB54-6DFF-5D38DFA2A352}"/>
              </a:ext>
            </a:extLst>
          </p:cNvPr>
          <p:cNvSpPr txBox="1"/>
          <p:nvPr/>
        </p:nvSpPr>
        <p:spPr>
          <a:xfrm>
            <a:off x="6544214" y="707481"/>
            <a:ext cx="15159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获取成功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92231BA9-DEC7-A44C-E4E3-860796076417}"/>
              </a:ext>
            </a:extLst>
          </p:cNvPr>
          <p:cNvSpPr txBox="1"/>
          <p:nvPr/>
        </p:nvSpPr>
        <p:spPr>
          <a:xfrm>
            <a:off x="5026359" y="1810251"/>
            <a:ext cx="15159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获取失败</a:t>
            </a:r>
          </a:p>
        </p:txBody>
      </p: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EA8EF191-9BF6-2E7C-38F4-8AE3F5A2C6BE}"/>
              </a:ext>
            </a:extLst>
          </p:cNvPr>
          <p:cNvCxnSpPr>
            <a:cxnSpLocks/>
            <a:stCxn id="4" idx="2"/>
            <a:endCxn id="8" idx="0"/>
          </p:cNvCxnSpPr>
          <p:nvPr/>
        </p:nvCxnSpPr>
        <p:spPr>
          <a:xfrm>
            <a:off x="4958080" y="1631787"/>
            <a:ext cx="0" cy="67829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DE429386-42A4-D1A2-840C-6BAE02BFDA67}"/>
              </a:ext>
            </a:extLst>
          </p:cNvPr>
          <p:cNvCxnSpPr>
            <a:cxnSpLocks/>
            <a:stCxn id="7" idx="2"/>
            <a:endCxn id="17" idx="0"/>
          </p:cNvCxnSpPr>
          <p:nvPr/>
        </p:nvCxnSpPr>
        <p:spPr>
          <a:xfrm>
            <a:off x="8960571" y="1412731"/>
            <a:ext cx="0" cy="89734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CAADAC21-056B-AF68-59F7-40694F0D36EE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9958353" y="1110225"/>
            <a:ext cx="1095727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B3BCE920-64BA-10CC-870D-CA6BDC69ED11}"/>
              </a:ext>
            </a:extLst>
          </p:cNvPr>
          <p:cNvCxnSpPr>
            <a:cxnSpLocks/>
            <a:stCxn id="17" idx="1"/>
            <a:endCxn id="8" idx="3"/>
          </p:cNvCxnSpPr>
          <p:nvPr/>
        </p:nvCxnSpPr>
        <p:spPr>
          <a:xfrm flipH="1">
            <a:off x="5955862" y="2612583"/>
            <a:ext cx="2006926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直接箭头连接符 42">
            <a:extLst>
              <a:ext uri="{FF2B5EF4-FFF2-40B4-BE49-F238E27FC236}">
                <a16:creationId xmlns:a16="http://schemas.microsoft.com/office/drawing/2014/main" id="{9A4EFA66-FA70-93B2-D569-ADCE4477E122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 flipH="1">
            <a:off x="4958079" y="2915089"/>
            <a:ext cx="1" cy="108330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连接符: 肘形 46">
            <a:extLst>
              <a:ext uri="{FF2B5EF4-FFF2-40B4-BE49-F238E27FC236}">
                <a16:creationId xmlns:a16="http://schemas.microsoft.com/office/drawing/2014/main" id="{C3D95476-53AF-BED7-A757-A7CD3332D743}"/>
              </a:ext>
            </a:extLst>
          </p:cNvPr>
          <p:cNvCxnSpPr>
            <a:cxnSpLocks/>
            <a:stCxn id="17" idx="1"/>
            <a:endCxn id="10" idx="3"/>
          </p:cNvCxnSpPr>
          <p:nvPr/>
        </p:nvCxnSpPr>
        <p:spPr>
          <a:xfrm rot="10800000" flipV="1">
            <a:off x="7049948" y="2612582"/>
            <a:ext cx="912841" cy="2342761"/>
          </a:xfrm>
          <a:prstGeom prst="bent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文本框 50">
            <a:extLst>
              <a:ext uri="{FF2B5EF4-FFF2-40B4-BE49-F238E27FC236}">
                <a16:creationId xmlns:a16="http://schemas.microsoft.com/office/drawing/2014/main" id="{F837C07E-D2A8-C896-2D1E-D9DF1F1CA88B}"/>
              </a:ext>
            </a:extLst>
          </p:cNvPr>
          <p:cNvSpPr txBox="1"/>
          <p:nvPr/>
        </p:nvSpPr>
        <p:spPr>
          <a:xfrm>
            <a:off x="7541887" y="3565884"/>
            <a:ext cx="15999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通知</a:t>
            </a:r>
          </a:p>
        </p:txBody>
      </p:sp>
      <p:cxnSp>
        <p:nvCxnSpPr>
          <p:cNvPr id="52" name="连接符: 肘形 51">
            <a:extLst>
              <a:ext uri="{FF2B5EF4-FFF2-40B4-BE49-F238E27FC236}">
                <a16:creationId xmlns:a16="http://schemas.microsoft.com/office/drawing/2014/main" id="{EB95B540-452F-7778-4BBA-8DBB5C419FF0}"/>
              </a:ext>
            </a:extLst>
          </p:cNvPr>
          <p:cNvCxnSpPr>
            <a:cxnSpLocks/>
            <a:stCxn id="15" idx="1"/>
            <a:endCxn id="2" idx="2"/>
          </p:cNvCxnSpPr>
          <p:nvPr/>
        </p:nvCxnSpPr>
        <p:spPr>
          <a:xfrm rot="10800000">
            <a:off x="1546410" y="1377171"/>
            <a:ext cx="2197947" cy="3318006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文本框 55">
            <a:extLst>
              <a:ext uri="{FF2B5EF4-FFF2-40B4-BE49-F238E27FC236}">
                <a16:creationId xmlns:a16="http://schemas.microsoft.com/office/drawing/2014/main" id="{E7957998-4D5C-F29A-E6BB-68111D7ACC05}"/>
              </a:ext>
            </a:extLst>
          </p:cNvPr>
          <p:cNvSpPr txBox="1"/>
          <p:nvPr/>
        </p:nvSpPr>
        <p:spPr>
          <a:xfrm>
            <a:off x="1525364" y="3998398"/>
            <a:ext cx="165042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随机一个进程获取资源</a:t>
            </a: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03A5BF47-74EB-9EE3-35E9-C16AD3036C2F}"/>
              </a:ext>
            </a:extLst>
          </p:cNvPr>
          <p:cNvSpPr txBox="1"/>
          <p:nvPr/>
        </p:nvSpPr>
        <p:spPr>
          <a:xfrm>
            <a:off x="10176256" y="707481"/>
            <a:ext cx="15159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结束</a:t>
            </a:r>
          </a:p>
        </p:txBody>
      </p:sp>
    </p:spTree>
    <p:extLst>
      <p:ext uri="{BB962C8B-B14F-4D97-AF65-F5344CB8AC3E}">
        <p14:creationId xmlns:p14="http://schemas.microsoft.com/office/powerpoint/2010/main" val="30624364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406"/>
          <a:stretch>
            <a:fillRect/>
          </a:stretch>
        </p:blipFill>
        <p:spPr>
          <a:xfrm>
            <a:off x="1524" y="0"/>
            <a:ext cx="4741926" cy="6858000"/>
          </a:xfrm>
          <a:prstGeom prst="rect">
            <a:avLst/>
          </a:prstGeom>
        </p:spPr>
      </p:pic>
      <p:sp>
        <p:nvSpPr>
          <p:cNvPr id="7" name="等腰三角形 6"/>
          <p:cNvSpPr/>
          <p:nvPr/>
        </p:nvSpPr>
        <p:spPr>
          <a:xfrm rot="5400000">
            <a:off x="3701830" y="3222077"/>
            <a:ext cx="480060" cy="413846"/>
          </a:xfrm>
          <a:prstGeom prst="triangle">
            <a:avLst/>
          </a:prstGeom>
          <a:solidFill>
            <a:srgbClr val="C001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6748768" y="540750"/>
            <a:ext cx="684290" cy="654310"/>
            <a:chOff x="6130971" y="1234452"/>
            <a:chExt cx="684290" cy="654310"/>
          </a:xfrm>
        </p:grpSpPr>
        <p:sp>
          <p:nvSpPr>
            <p:cNvPr id="12" name="圆角矩形 11"/>
            <p:cNvSpPr/>
            <p:nvPr/>
          </p:nvSpPr>
          <p:spPr>
            <a:xfrm>
              <a:off x="6175941" y="1249442"/>
              <a:ext cx="639320" cy="639320"/>
            </a:xfrm>
            <a:prstGeom prst="roundRect">
              <a:avLst/>
            </a:prstGeom>
            <a:solidFill>
              <a:srgbClr val="FCFCFC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6130971" y="1234452"/>
              <a:ext cx="546945" cy="646331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zh-CN" sz="3200" b="1" dirty="0"/>
                <a:t>  </a:t>
              </a:r>
              <a:r>
                <a:rPr lang="en-US" altLang="zh-CN" sz="3600" dirty="0">
                  <a:solidFill>
                    <a:srgbClr val="C00102"/>
                  </a:solidFill>
                  <a:latin typeface="Impact" panose="020B0806030902050204" pitchFamily="34" charset="0"/>
                </a:rPr>
                <a:t>1</a:t>
              </a:r>
              <a:endParaRPr lang="en-US" altLang="zh-CN" sz="2800" dirty="0">
                <a:solidFill>
                  <a:srgbClr val="C00102"/>
                </a:solidFill>
                <a:latin typeface="Impact" panose="020B0806030902050204" pitchFamily="34" charset="0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6733778" y="1487124"/>
            <a:ext cx="699280" cy="654310"/>
            <a:chOff x="6115981" y="2180826"/>
            <a:chExt cx="699280" cy="654310"/>
          </a:xfrm>
        </p:grpSpPr>
        <p:sp>
          <p:nvSpPr>
            <p:cNvPr id="16" name="圆角矩形 15"/>
            <p:cNvSpPr/>
            <p:nvPr/>
          </p:nvSpPr>
          <p:spPr>
            <a:xfrm>
              <a:off x="6175941" y="2195816"/>
              <a:ext cx="639320" cy="639320"/>
            </a:xfrm>
            <a:prstGeom prst="roundRect">
              <a:avLst/>
            </a:prstGeom>
            <a:solidFill>
              <a:srgbClr val="F4F4F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6115981" y="2180826"/>
              <a:ext cx="603050" cy="646331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zh-CN" sz="3200" b="1" dirty="0"/>
                <a:t>  </a:t>
              </a:r>
              <a:r>
                <a:rPr lang="en-US" altLang="zh-CN" sz="3600" dirty="0">
                  <a:solidFill>
                    <a:srgbClr val="C00102"/>
                  </a:solidFill>
                  <a:latin typeface="Impact" panose="020B0806030902050204" pitchFamily="34" charset="0"/>
                </a:rPr>
                <a:t>2</a:t>
              </a:r>
              <a:endParaRPr lang="en-US" altLang="zh-CN" sz="2800" dirty="0">
                <a:solidFill>
                  <a:srgbClr val="C00102"/>
                </a:solidFill>
                <a:latin typeface="Impact" panose="020B0806030902050204" pitchFamily="34" charset="0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6733778" y="2453790"/>
            <a:ext cx="699280" cy="654310"/>
            <a:chOff x="6115981" y="3147492"/>
            <a:chExt cx="699280" cy="654310"/>
          </a:xfrm>
        </p:grpSpPr>
        <p:sp>
          <p:nvSpPr>
            <p:cNvPr id="23" name="圆角矩形 22"/>
            <p:cNvSpPr/>
            <p:nvPr/>
          </p:nvSpPr>
          <p:spPr>
            <a:xfrm>
              <a:off x="6175941" y="3162482"/>
              <a:ext cx="639320" cy="639320"/>
            </a:xfrm>
            <a:prstGeom prst="roundRect">
              <a:avLst/>
            </a:prstGeom>
            <a:solidFill>
              <a:srgbClr val="F4F4F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6115981" y="3147492"/>
              <a:ext cx="615874" cy="646331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zh-CN" sz="3200" b="1" dirty="0"/>
                <a:t>  </a:t>
              </a:r>
              <a:r>
                <a:rPr lang="en-US" altLang="zh-CN" sz="3600" dirty="0">
                  <a:solidFill>
                    <a:srgbClr val="C00102"/>
                  </a:solidFill>
                  <a:latin typeface="Impact" panose="020B0806030902050204" pitchFamily="34" charset="0"/>
                </a:rPr>
                <a:t>3</a:t>
              </a:r>
              <a:endParaRPr lang="en-US" altLang="zh-CN" sz="2800" dirty="0">
                <a:solidFill>
                  <a:srgbClr val="C00102"/>
                </a:solidFill>
                <a:latin typeface="Impact" panose="020B0806030902050204" pitchFamily="34" charset="0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6733778" y="3433253"/>
            <a:ext cx="699280" cy="654310"/>
            <a:chOff x="6115981" y="4126955"/>
            <a:chExt cx="699280" cy="654310"/>
          </a:xfrm>
        </p:grpSpPr>
        <p:sp>
          <p:nvSpPr>
            <p:cNvPr id="26" name="圆角矩形 25"/>
            <p:cNvSpPr/>
            <p:nvPr/>
          </p:nvSpPr>
          <p:spPr>
            <a:xfrm>
              <a:off x="6175941" y="4141945"/>
              <a:ext cx="639320" cy="639320"/>
            </a:xfrm>
            <a:prstGeom prst="roundRect">
              <a:avLst/>
            </a:prstGeom>
            <a:solidFill>
              <a:srgbClr val="F4F4F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6115981" y="4126955"/>
              <a:ext cx="601447" cy="646331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zh-CN" sz="3200" b="1" dirty="0"/>
                <a:t>  </a:t>
              </a:r>
              <a:r>
                <a:rPr lang="en-US" altLang="zh-CN" sz="3600" dirty="0">
                  <a:solidFill>
                    <a:srgbClr val="C00102"/>
                  </a:solidFill>
                  <a:latin typeface="Impact" panose="020B0806030902050204" pitchFamily="34" charset="0"/>
                </a:rPr>
                <a:t>4</a:t>
              </a:r>
              <a:endParaRPr lang="en-US" altLang="zh-CN" sz="2800" dirty="0">
                <a:solidFill>
                  <a:srgbClr val="C00102"/>
                </a:solidFill>
                <a:latin typeface="Impact" panose="020B0806030902050204" pitchFamily="34" charset="0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6733778" y="4433582"/>
            <a:ext cx="699280" cy="646331"/>
            <a:chOff x="6115981" y="5127284"/>
            <a:chExt cx="699280" cy="646331"/>
          </a:xfrm>
        </p:grpSpPr>
        <p:sp>
          <p:nvSpPr>
            <p:cNvPr id="29" name="圆角矩形 28"/>
            <p:cNvSpPr/>
            <p:nvPr/>
          </p:nvSpPr>
          <p:spPr>
            <a:xfrm>
              <a:off x="6175941" y="5128419"/>
              <a:ext cx="639320" cy="639320"/>
            </a:xfrm>
            <a:prstGeom prst="roundRect">
              <a:avLst/>
            </a:prstGeom>
            <a:solidFill>
              <a:srgbClr val="F4F4F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6115981" y="5127284"/>
              <a:ext cx="619080" cy="646331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zh-CN" sz="3200" b="1" dirty="0"/>
                <a:t>  </a:t>
              </a:r>
              <a:r>
                <a:rPr lang="en-US" altLang="zh-CN" sz="3600" dirty="0">
                  <a:solidFill>
                    <a:srgbClr val="C00102"/>
                  </a:solidFill>
                  <a:latin typeface="Impact" panose="020B0806030902050204" pitchFamily="34" charset="0"/>
                </a:rPr>
                <a:t>5</a:t>
              </a:r>
              <a:endParaRPr lang="en-US" altLang="zh-CN" sz="2800" dirty="0">
                <a:solidFill>
                  <a:srgbClr val="C00102"/>
                </a:solidFill>
                <a:latin typeface="Impact" panose="020B0806030902050204" pitchFamily="34" charset="0"/>
              </a:endParaRPr>
            </a:p>
          </p:txBody>
        </p:sp>
      </p:grpSp>
      <p:sp>
        <p:nvSpPr>
          <p:cNvPr id="32" name="文本框 31"/>
          <p:cNvSpPr txBox="1"/>
          <p:nvPr/>
        </p:nvSpPr>
        <p:spPr>
          <a:xfrm>
            <a:off x="7751749" y="2557607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2D3E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课题难点</a:t>
            </a:r>
          </a:p>
        </p:txBody>
      </p:sp>
      <p:sp>
        <p:nvSpPr>
          <p:cNvPr id="34" name="文本框 33"/>
          <p:cNvSpPr txBox="1"/>
          <p:nvPr/>
        </p:nvSpPr>
        <p:spPr>
          <a:xfrm>
            <a:off x="7751749" y="3537070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2D3E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成果形式</a:t>
            </a:r>
          </a:p>
        </p:txBody>
      </p:sp>
      <p:sp>
        <p:nvSpPr>
          <p:cNvPr id="35" name="文本框 34"/>
          <p:cNvSpPr txBox="1"/>
          <p:nvPr/>
        </p:nvSpPr>
        <p:spPr>
          <a:xfrm>
            <a:off x="7751749" y="4523544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2D3E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计划进度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980000" y="2348865"/>
            <a:ext cx="2160270" cy="2160270"/>
            <a:chOff x="980000" y="2348865"/>
            <a:chExt cx="2160270" cy="2160270"/>
          </a:xfrm>
        </p:grpSpPr>
        <p:sp>
          <p:nvSpPr>
            <p:cNvPr id="3" name="椭圆 2"/>
            <p:cNvSpPr/>
            <p:nvPr/>
          </p:nvSpPr>
          <p:spPr>
            <a:xfrm>
              <a:off x="980000" y="2348865"/>
              <a:ext cx="2160270" cy="2160270"/>
            </a:xfrm>
            <a:prstGeom prst="ellipse">
              <a:avLst/>
            </a:prstGeom>
            <a:solidFill>
              <a:srgbClr val="C001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6" name="文本框 20"/>
            <p:cNvSpPr>
              <a:spLocks noChangeArrowheads="1"/>
            </p:cNvSpPr>
            <p:nvPr/>
          </p:nvSpPr>
          <p:spPr bwMode="auto">
            <a:xfrm>
              <a:off x="1078135" y="3019458"/>
              <a:ext cx="1963999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zh-CN" altLang="en-US" sz="4800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目   录</a:t>
              </a:r>
              <a:endParaRPr lang="en-US" sz="48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5" name="文本框 4">
            <a:extLst>
              <a:ext uri="{FF2B5EF4-FFF2-40B4-BE49-F238E27FC236}">
                <a16:creationId xmlns:a16="http://schemas.microsoft.com/office/drawing/2014/main" id="{D81BA3F8-D249-6246-3CDE-015EFE75393E}"/>
              </a:ext>
            </a:extLst>
          </p:cNvPr>
          <p:cNvSpPr txBox="1"/>
          <p:nvPr/>
        </p:nvSpPr>
        <p:spPr>
          <a:xfrm>
            <a:off x="7754773" y="660219"/>
            <a:ext cx="335909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2D3E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题目与背景</a:t>
            </a:r>
            <a:endParaRPr lang="zh-CN" altLang="en-US" sz="2400" b="1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FEA3995-F1E0-439E-61DD-0F291B166D2A}"/>
              </a:ext>
            </a:extLst>
          </p:cNvPr>
          <p:cNvSpPr txBox="1"/>
          <p:nvPr/>
        </p:nvSpPr>
        <p:spPr>
          <a:xfrm>
            <a:off x="7751749" y="1612623"/>
            <a:ext cx="266663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2D3E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整体框架</a:t>
            </a:r>
            <a:endParaRPr lang="zh-CN" altLang="en-US" sz="2400" b="1" dirty="0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7CC4FF0D-CFFF-2B17-CE9F-7079C83C7734}"/>
              </a:ext>
            </a:extLst>
          </p:cNvPr>
          <p:cNvGrpSpPr/>
          <p:nvPr/>
        </p:nvGrpSpPr>
        <p:grpSpPr>
          <a:xfrm>
            <a:off x="6733778" y="5434977"/>
            <a:ext cx="699280" cy="646331"/>
            <a:chOff x="6115981" y="5127284"/>
            <a:chExt cx="699280" cy="646331"/>
          </a:xfrm>
        </p:grpSpPr>
        <p:sp>
          <p:nvSpPr>
            <p:cNvPr id="8" name="圆角矩形 28">
              <a:extLst>
                <a:ext uri="{FF2B5EF4-FFF2-40B4-BE49-F238E27FC236}">
                  <a16:creationId xmlns:a16="http://schemas.microsoft.com/office/drawing/2014/main" id="{BBD8E1A1-1609-FA2D-CDC6-3C5430CC09C3}"/>
                </a:ext>
              </a:extLst>
            </p:cNvPr>
            <p:cNvSpPr/>
            <p:nvPr/>
          </p:nvSpPr>
          <p:spPr>
            <a:xfrm>
              <a:off x="6175941" y="5128419"/>
              <a:ext cx="639320" cy="639320"/>
            </a:xfrm>
            <a:prstGeom prst="roundRect">
              <a:avLst/>
            </a:prstGeom>
            <a:solidFill>
              <a:srgbClr val="F4F4F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DCD3D438-2AC7-B1E5-211A-DD66ABA9FF8A}"/>
                </a:ext>
              </a:extLst>
            </p:cNvPr>
            <p:cNvSpPr txBox="1"/>
            <p:nvPr/>
          </p:nvSpPr>
          <p:spPr>
            <a:xfrm>
              <a:off x="6115981" y="5127284"/>
              <a:ext cx="659155" cy="646331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zh-CN" sz="3200" b="1" dirty="0"/>
                <a:t>  </a:t>
              </a:r>
              <a:r>
                <a:rPr lang="en-US" altLang="zh-CN" sz="3600" dirty="0">
                  <a:solidFill>
                    <a:srgbClr val="C00102"/>
                  </a:solidFill>
                  <a:latin typeface="Impact" panose="020B0806030902050204" pitchFamily="34" charset="0"/>
                </a:rPr>
                <a:t>6</a:t>
              </a:r>
            </a:p>
          </p:txBody>
        </p:sp>
      </p:grpSp>
      <p:sp>
        <p:nvSpPr>
          <p:cNvPr id="13" name="文本框 12">
            <a:extLst>
              <a:ext uri="{FF2B5EF4-FFF2-40B4-BE49-F238E27FC236}">
                <a16:creationId xmlns:a16="http://schemas.microsoft.com/office/drawing/2014/main" id="{5AD07EF9-8627-EB91-BBD1-36035AA5AE3F}"/>
              </a:ext>
            </a:extLst>
          </p:cNvPr>
          <p:cNvSpPr txBox="1"/>
          <p:nvPr/>
        </p:nvSpPr>
        <p:spPr>
          <a:xfrm>
            <a:off x="7751749" y="5513971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2D3E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论文翻译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32" grpId="0"/>
      <p:bldP spid="34" grpId="0"/>
      <p:bldP spid="35" grpId="0"/>
      <p:bldP spid="5" grpId="0"/>
      <p:bldP spid="6" grpId="0"/>
      <p:bldP spid="1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449939" y="110205"/>
            <a:ext cx="18261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整体框架</a:t>
            </a:r>
            <a:endParaRPr lang="en-US" altLang="zh-CN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流程图: 过程 10">
            <a:extLst>
              <a:ext uri="{FF2B5EF4-FFF2-40B4-BE49-F238E27FC236}">
                <a16:creationId xmlns:a16="http://schemas.microsoft.com/office/drawing/2014/main" id="{DDAEF90E-841C-8231-FBE2-A08F03B89D12}"/>
              </a:ext>
            </a:extLst>
          </p:cNvPr>
          <p:cNvSpPr/>
          <p:nvPr/>
        </p:nvSpPr>
        <p:spPr>
          <a:xfrm>
            <a:off x="419089" y="3095932"/>
            <a:ext cx="1293966" cy="666135"/>
          </a:xfrm>
          <a:prstGeom prst="flowChartProcess">
            <a:avLst/>
          </a:prstGeom>
          <a:solidFill>
            <a:srgbClr val="E9EBF5"/>
          </a:solidFill>
          <a:ln w="19050">
            <a:solidFill>
              <a:srgbClr val="3E41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ysClr val="windowText" lastClr="000000"/>
                </a:solidFill>
              </a:rPr>
              <a:t>数据集</a:t>
            </a:r>
          </a:p>
        </p:txBody>
      </p:sp>
      <p:sp>
        <p:nvSpPr>
          <p:cNvPr id="12" name="流程图: 过程 11">
            <a:extLst>
              <a:ext uri="{FF2B5EF4-FFF2-40B4-BE49-F238E27FC236}">
                <a16:creationId xmlns:a16="http://schemas.microsoft.com/office/drawing/2014/main" id="{71760003-5596-2742-12CB-45E15D087C05}"/>
              </a:ext>
            </a:extLst>
          </p:cNvPr>
          <p:cNvSpPr/>
          <p:nvPr/>
        </p:nvSpPr>
        <p:spPr>
          <a:xfrm>
            <a:off x="2305452" y="2497091"/>
            <a:ext cx="427374" cy="1863817"/>
          </a:xfrm>
          <a:prstGeom prst="flowChartProcess">
            <a:avLst/>
          </a:prstGeom>
          <a:solidFill>
            <a:srgbClr val="E9EBF5"/>
          </a:solidFill>
          <a:ln w="19050">
            <a:solidFill>
              <a:srgbClr val="3E41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ysClr val="windowText" lastClr="000000"/>
                </a:solidFill>
              </a:rPr>
              <a:t>编码器</a:t>
            </a:r>
          </a:p>
        </p:txBody>
      </p:sp>
      <p:sp>
        <p:nvSpPr>
          <p:cNvPr id="13" name="流程图: 过程 12">
            <a:extLst>
              <a:ext uri="{FF2B5EF4-FFF2-40B4-BE49-F238E27FC236}">
                <a16:creationId xmlns:a16="http://schemas.microsoft.com/office/drawing/2014/main" id="{C705F664-58CA-1F95-38FF-865C842D901E}"/>
              </a:ext>
            </a:extLst>
          </p:cNvPr>
          <p:cNvSpPr/>
          <p:nvPr/>
        </p:nvSpPr>
        <p:spPr>
          <a:xfrm>
            <a:off x="3276081" y="2497090"/>
            <a:ext cx="427374" cy="1863818"/>
          </a:xfrm>
          <a:prstGeom prst="flowChartProcess">
            <a:avLst/>
          </a:prstGeom>
          <a:solidFill>
            <a:srgbClr val="E9EBF5"/>
          </a:solidFill>
          <a:ln w="19050">
            <a:solidFill>
              <a:srgbClr val="3E41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ysClr val="windowText" lastClr="000000"/>
                </a:solidFill>
              </a:rPr>
              <a:t>特征映射</a:t>
            </a:r>
          </a:p>
        </p:txBody>
      </p:sp>
      <p:sp>
        <p:nvSpPr>
          <p:cNvPr id="14" name="流程图: 手动操作 13">
            <a:extLst>
              <a:ext uri="{FF2B5EF4-FFF2-40B4-BE49-F238E27FC236}">
                <a16:creationId xmlns:a16="http://schemas.microsoft.com/office/drawing/2014/main" id="{B4716979-9CA8-BAFF-3F17-632C74855241}"/>
              </a:ext>
            </a:extLst>
          </p:cNvPr>
          <p:cNvSpPr/>
          <p:nvPr/>
        </p:nvSpPr>
        <p:spPr>
          <a:xfrm rot="16200000">
            <a:off x="4405386" y="1037146"/>
            <a:ext cx="1550508" cy="866177"/>
          </a:xfrm>
          <a:prstGeom prst="flowChartManualOperatio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zh-CN" sz="2000" dirty="0"/>
              <a:t>UV</a:t>
            </a:r>
            <a:r>
              <a:rPr lang="zh-CN" altLang="en-US" sz="2000" dirty="0"/>
              <a:t>分支</a:t>
            </a:r>
          </a:p>
        </p:txBody>
      </p:sp>
      <p:sp>
        <p:nvSpPr>
          <p:cNvPr id="15" name="流程图: 手动操作 14">
            <a:extLst>
              <a:ext uri="{FF2B5EF4-FFF2-40B4-BE49-F238E27FC236}">
                <a16:creationId xmlns:a16="http://schemas.microsoft.com/office/drawing/2014/main" id="{44F8CBB0-C5FE-E664-74F7-6FD76617CB5F}"/>
              </a:ext>
            </a:extLst>
          </p:cNvPr>
          <p:cNvSpPr/>
          <p:nvPr/>
        </p:nvSpPr>
        <p:spPr>
          <a:xfrm rot="16200000">
            <a:off x="4334427" y="2995911"/>
            <a:ext cx="1692426" cy="866175"/>
          </a:xfrm>
          <a:prstGeom prst="flowChartManualOperation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zh-CN" altLang="en-US" sz="2000" dirty="0"/>
              <a:t>注意力增强分支</a:t>
            </a:r>
          </a:p>
        </p:txBody>
      </p:sp>
      <p:sp>
        <p:nvSpPr>
          <p:cNvPr id="17" name="流程图: 手动操作 16">
            <a:extLst>
              <a:ext uri="{FF2B5EF4-FFF2-40B4-BE49-F238E27FC236}">
                <a16:creationId xmlns:a16="http://schemas.microsoft.com/office/drawing/2014/main" id="{741B83AD-A636-A98F-9536-F825C35E1D95}"/>
              </a:ext>
            </a:extLst>
          </p:cNvPr>
          <p:cNvSpPr/>
          <p:nvPr/>
        </p:nvSpPr>
        <p:spPr>
          <a:xfrm rot="16200000">
            <a:off x="4405385" y="4812760"/>
            <a:ext cx="1550509" cy="866176"/>
          </a:xfrm>
          <a:prstGeom prst="flowChartManualOperation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zh-CN" altLang="en-US" sz="2000" dirty="0"/>
              <a:t>深度分支</a:t>
            </a:r>
          </a:p>
        </p:txBody>
      </p:sp>
      <p:sp>
        <p:nvSpPr>
          <p:cNvPr id="18" name="流程图: 过程 17">
            <a:extLst>
              <a:ext uri="{FF2B5EF4-FFF2-40B4-BE49-F238E27FC236}">
                <a16:creationId xmlns:a16="http://schemas.microsoft.com/office/drawing/2014/main" id="{0FC6C041-5994-721F-5F87-79DA191D67EE}"/>
              </a:ext>
            </a:extLst>
          </p:cNvPr>
          <p:cNvSpPr/>
          <p:nvPr/>
        </p:nvSpPr>
        <p:spPr>
          <a:xfrm>
            <a:off x="7621304" y="1743117"/>
            <a:ext cx="1487631" cy="706500"/>
          </a:xfrm>
          <a:prstGeom prst="flowChartProcess">
            <a:avLst/>
          </a:prstGeom>
          <a:solidFill>
            <a:srgbClr val="E9EBF5"/>
          </a:solidFill>
          <a:ln w="19050">
            <a:solidFill>
              <a:srgbClr val="3E41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ysClr val="windowText" lastClr="000000"/>
                </a:solidFill>
              </a:rPr>
              <a:t>注意力图</a:t>
            </a:r>
          </a:p>
        </p:txBody>
      </p:sp>
      <p:sp>
        <p:nvSpPr>
          <p:cNvPr id="20" name="流程图: 过程 19">
            <a:extLst>
              <a:ext uri="{FF2B5EF4-FFF2-40B4-BE49-F238E27FC236}">
                <a16:creationId xmlns:a16="http://schemas.microsoft.com/office/drawing/2014/main" id="{9EBF2708-534E-3114-A0A6-03F1977765C2}"/>
              </a:ext>
            </a:extLst>
          </p:cNvPr>
          <p:cNvSpPr/>
          <p:nvPr/>
        </p:nvSpPr>
        <p:spPr>
          <a:xfrm>
            <a:off x="10095498" y="2497089"/>
            <a:ext cx="427374" cy="1863818"/>
          </a:xfrm>
          <a:prstGeom prst="flowChartProcess">
            <a:avLst/>
          </a:prstGeom>
          <a:solidFill>
            <a:srgbClr val="E9EBF5"/>
          </a:solidFill>
          <a:ln w="19050">
            <a:solidFill>
              <a:srgbClr val="3E41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ysClr val="windowText" lastClr="000000"/>
                </a:solidFill>
              </a:rPr>
              <a:t>特征池</a:t>
            </a:r>
          </a:p>
        </p:txBody>
      </p: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CD5465B7-B623-C8E3-C6CC-A4F3CEBC1A73}"/>
              </a:ext>
            </a:extLst>
          </p:cNvPr>
          <p:cNvCxnSpPr>
            <a:stCxn id="11" idx="3"/>
            <a:endCxn id="12" idx="1"/>
          </p:cNvCxnSpPr>
          <p:nvPr/>
        </p:nvCxnSpPr>
        <p:spPr>
          <a:xfrm>
            <a:off x="1713055" y="3429000"/>
            <a:ext cx="592397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9B304015-2BAA-DE92-D79D-D36D4EBB3B73}"/>
              </a:ext>
            </a:extLst>
          </p:cNvPr>
          <p:cNvCxnSpPr>
            <a:cxnSpLocks/>
            <a:stCxn id="12" idx="3"/>
            <a:endCxn id="13" idx="1"/>
          </p:cNvCxnSpPr>
          <p:nvPr/>
        </p:nvCxnSpPr>
        <p:spPr>
          <a:xfrm flipV="1">
            <a:off x="2732826" y="3428999"/>
            <a:ext cx="543255" cy="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连接符: 肘形 38">
            <a:extLst>
              <a:ext uri="{FF2B5EF4-FFF2-40B4-BE49-F238E27FC236}">
                <a16:creationId xmlns:a16="http://schemas.microsoft.com/office/drawing/2014/main" id="{FE3C1B68-6D3D-C27F-4DD3-C5C765D3B86B}"/>
              </a:ext>
            </a:extLst>
          </p:cNvPr>
          <p:cNvCxnSpPr>
            <a:cxnSpLocks/>
            <a:stCxn id="13" idx="3"/>
            <a:endCxn id="14" idx="0"/>
          </p:cNvCxnSpPr>
          <p:nvPr/>
        </p:nvCxnSpPr>
        <p:spPr>
          <a:xfrm flipV="1">
            <a:off x="3703455" y="1470235"/>
            <a:ext cx="1044097" cy="1958764"/>
          </a:xfrm>
          <a:prstGeom prst="bentConnector3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连接符: 肘形 42">
            <a:extLst>
              <a:ext uri="{FF2B5EF4-FFF2-40B4-BE49-F238E27FC236}">
                <a16:creationId xmlns:a16="http://schemas.microsoft.com/office/drawing/2014/main" id="{7929E985-9171-75EA-335F-FDFC5A8D9671}"/>
              </a:ext>
            </a:extLst>
          </p:cNvPr>
          <p:cNvCxnSpPr>
            <a:cxnSpLocks/>
            <a:stCxn id="13" idx="3"/>
            <a:endCxn id="17" idx="0"/>
          </p:cNvCxnSpPr>
          <p:nvPr/>
        </p:nvCxnSpPr>
        <p:spPr>
          <a:xfrm>
            <a:off x="3703455" y="3428999"/>
            <a:ext cx="1044097" cy="1816849"/>
          </a:xfrm>
          <a:prstGeom prst="bent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直接箭头连接符 47">
            <a:extLst>
              <a:ext uri="{FF2B5EF4-FFF2-40B4-BE49-F238E27FC236}">
                <a16:creationId xmlns:a16="http://schemas.microsoft.com/office/drawing/2014/main" id="{25E7F579-A6CD-7253-A250-C62135385D43}"/>
              </a:ext>
            </a:extLst>
          </p:cNvPr>
          <p:cNvCxnSpPr>
            <a:cxnSpLocks/>
            <a:stCxn id="13" idx="3"/>
            <a:endCxn id="15" idx="0"/>
          </p:cNvCxnSpPr>
          <p:nvPr/>
        </p:nvCxnSpPr>
        <p:spPr>
          <a:xfrm>
            <a:off x="3703455" y="3428999"/>
            <a:ext cx="104409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连接符: 肘形 51">
            <a:extLst>
              <a:ext uri="{FF2B5EF4-FFF2-40B4-BE49-F238E27FC236}">
                <a16:creationId xmlns:a16="http://schemas.microsoft.com/office/drawing/2014/main" id="{B4DD52FA-6D36-37E9-9250-93125C0A9C76}"/>
              </a:ext>
            </a:extLst>
          </p:cNvPr>
          <p:cNvCxnSpPr>
            <a:cxnSpLocks/>
            <a:stCxn id="14" idx="2"/>
            <a:endCxn id="18" idx="1"/>
          </p:cNvCxnSpPr>
          <p:nvPr/>
        </p:nvCxnSpPr>
        <p:spPr>
          <a:xfrm>
            <a:off x="5613729" y="1470235"/>
            <a:ext cx="2007575" cy="626132"/>
          </a:xfrm>
          <a:prstGeom prst="bentConnector3">
            <a:avLst>
              <a:gd name="adj1" fmla="val 75945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连接符: 肘形 55">
            <a:extLst>
              <a:ext uri="{FF2B5EF4-FFF2-40B4-BE49-F238E27FC236}">
                <a16:creationId xmlns:a16="http://schemas.microsoft.com/office/drawing/2014/main" id="{981C2B4C-F9DB-FEDA-670F-0DE15E1AA9AB}"/>
              </a:ext>
            </a:extLst>
          </p:cNvPr>
          <p:cNvCxnSpPr>
            <a:cxnSpLocks/>
            <a:stCxn id="15" idx="2"/>
            <a:endCxn id="18" idx="1"/>
          </p:cNvCxnSpPr>
          <p:nvPr/>
        </p:nvCxnSpPr>
        <p:spPr>
          <a:xfrm flipV="1">
            <a:off x="5613728" y="2096367"/>
            <a:ext cx="2007576" cy="1332632"/>
          </a:xfrm>
          <a:prstGeom prst="bentConnector3">
            <a:avLst>
              <a:gd name="adj1" fmla="val 75945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连接符: 肘形 62">
            <a:extLst>
              <a:ext uri="{FF2B5EF4-FFF2-40B4-BE49-F238E27FC236}">
                <a16:creationId xmlns:a16="http://schemas.microsoft.com/office/drawing/2014/main" id="{7D43B153-B26B-33A1-0C36-91959E504E23}"/>
              </a:ext>
            </a:extLst>
          </p:cNvPr>
          <p:cNvCxnSpPr>
            <a:cxnSpLocks/>
            <a:stCxn id="17" idx="2"/>
            <a:endCxn id="20" idx="2"/>
          </p:cNvCxnSpPr>
          <p:nvPr/>
        </p:nvCxnSpPr>
        <p:spPr>
          <a:xfrm flipV="1">
            <a:off x="5613728" y="4360907"/>
            <a:ext cx="4695457" cy="884941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连接符: 肘形 71">
            <a:extLst>
              <a:ext uri="{FF2B5EF4-FFF2-40B4-BE49-F238E27FC236}">
                <a16:creationId xmlns:a16="http://schemas.microsoft.com/office/drawing/2014/main" id="{EA8C41E8-90AB-DF9E-A617-B6DE1A188889}"/>
              </a:ext>
            </a:extLst>
          </p:cNvPr>
          <p:cNvCxnSpPr>
            <a:cxnSpLocks/>
            <a:stCxn id="18" idx="3"/>
            <a:endCxn id="20" idx="0"/>
          </p:cNvCxnSpPr>
          <p:nvPr/>
        </p:nvCxnSpPr>
        <p:spPr>
          <a:xfrm>
            <a:off x="9108935" y="2096367"/>
            <a:ext cx="1200250" cy="400722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" name="直接箭头连接符 82">
            <a:extLst>
              <a:ext uri="{FF2B5EF4-FFF2-40B4-BE49-F238E27FC236}">
                <a16:creationId xmlns:a16="http://schemas.microsoft.com/office/drawing/2014/main" id="{25B887D7-1C8A-A5BC-A1B3-3623DD1345FB}"/>
              </a:ext>
            </a:extLst>
          </p:cNvPr>
          <p:cNvCxnSpPr>
            <a:cxnSpLocks/>
            <a:stCxn id="20" idx="3"/>
          </p:cNvCxnSpPr>
          <p:nvPr/>
        </p:nvCxnSpPr>
        <p:spPr>
          <a:xfrm>
            <a:off x="10522872" y="3428998"/>
            <a:ext cx="123224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9" name="箭头: 下 88">
            <a:extLst>
              <a:ext uri="{FF2B5EF4-FFF2-40B4-BE49-F238E27FC236}">
                <a16:creationId xmlns:a16="http://schemas.microsoft.com/office/drawing/2014/main" id="{8FA86A4F-CF2B-E31C-0D77-A8809553BAF3}"/>
              </a:ext>
            </a:extLst>
          </p:cNvPr>
          <p:cNvSpPr/>
          <p:nvPr/>
        </p:nvSpPr>
        <p:spPr>
          <a:xfrm>
            <a:off x="6348603" y="766223"/>
            <a:ext cx="268913" cy="626132"/>
          </a:xfrm>
          <a:prstGeom prst="downArrow">
            <a:avLst/>
          </a:prstGeom>
          <a:solidFill>
            <a:srgbClr val="3E41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" name="文本框 90">
            <a:extLst>
              <a:ext uri="{FF2B5EF4-FFF2-40B4-BE49-F238E27FC236}">
                <a16:creationId xmlns:a16="http://schemas.microsoft.com/office/drawing/2014/main" id="{675B1794-C0FA-E0C7-E59B-639DE90E7721}"/>
              </a:ext>
            </a:extLst>
          </p:cNvPr>
          <p:cNvSpPr txBox="1"/>
          <p:nvPr/>
        </p:nvSpPr>
        <p:spPr>
          <a:xfrm>
            <a:off x="5850482" y="325648"/>
            <a:ext cx="14555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dirty="0"/>
              <a:t>有监督方式</a:t>
            </a:r>
            <a:endParaRPr lang="zh-CN" altLang="en-US" dirty="0"/>
          </a:p>
        </p:txBody>
      </p:sp>
      <p:sp>
        <p:nvSpPr>
          <p:cNvPr id="96" name="文本框 95">
            <a:extLst>
              <a:ext uri="{FF2B5EF4-FFF2-40B4-BE49-F238E27FC236}">
                <a16:creationId xmlns:a16="http://schemas.microsoft.com/office/drawing/2014/main" id="{D4E8BD59-ECD9-41A9-23FA-852B48512718}"/>
              </a:ext>
            </a:extLst>
          </p:cNvPr>
          <p:cNvSpPr txBox="1"/>
          <p:nvPr/>
        </p:nvSpPr>
        <p:spPr>
          <a:xfrm>
            <a:off x="5745480" y="1550174"/>
            <a:ext cx="13966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dirty="0"/>
              <a:t>关注关节点像素</a:t>
            </a:r>
          </a:p>
        </p:txBody>
      </p:sp>
      <p:sp>
        <p:nvSpPr>
          <p:cNvPr id="100" name="文本框 99">
            <a:extLst>
              <a:ext uri="{FF2B5EF4-FFF2-40B4-BE49-F238E27FC236}">
                <a16:creationId xmlns:a16="http://schemas.microsoft.com/office/drawing/2014/main" id="{E2BDE4DD-98DA-F8F1-D8A0-E1BB14B6D2D1}"/>
              </a:ext>
            </a:extLst>
          </p:cNvPr>
          <p:cNvSpPr txBox="1"/>
          <p:nvPr/>
        </p:nvSpPr>
        <p:spPr>
          <a:xfrm>
            <a:off x="5679092" y="3492337"/>
            <a:ext cx="13966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dirty="0"/>
              <a:t>关注潜在像素</a:t>
            </a:r>
          </a:p>
        </p:txBody>
      </p:sp>
      <p:sp>
        <p:nvSpPr>
          <p:cNvPr id="101" name="椭圆 100">
            <a:extLst>
              <a:ext uri="{FF2B5EF4-FFF2-40B4-BE49-F238E27FC236}">
                <a16:creationId xmlns:a16="http://schemas.microsoft.com/office/drawing/2014/main" id="{D45959F4-DA0D-2FAF-0668-13D1EC4A3A1A}"/>
              </a:ext>
            </a:extLst>
          </p:cNvPr>
          <p:cNvSpPr/>
          <p:nvPr/>
        </p:nvSpPr>
        <p:spPr>
          <a:xfrm>
            <a:off x="6963162" y="1929994"/>
            <a:ext cx="315495" cy="31549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F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07" name="椭圆 106">
            <a:extLst>
              <a:ext uri="{FF2B5EF4-FFF2-40B4-BE49-F238E27FC236}">
                <a16:creationId xmlns:a16="http://schemas.microsoft.com/office/drawing/2014/main" id="{9EDA39E4-C456-8796-0085-64889AC4E47C}"/>
              </a:ext>
            </a:extLst>
          </p:cNvPr>
          <p:cNvSpPr/>
          <p:nvPr/>
        </p:nvSpPr>
        <p:spPr>
          <a:xfrm>
            <a:off x="10807341" y="3251063"/>
            <a:ext cx="645637" cy="35587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FC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10" name="文本框 109">
            <a:extLst>
              <a:ext uri="{FF2B5EF4-FFF2-40B4-BE49-F238E27FC236}">
                <a16:creationId xmlns:a16="http://schemas.microsoft.com/office/drawing/2014/main" id="{3B600007-B052-6BA8-0F18-E19EFDD1B789}"/>
              </a:ext>
            </a:extLst>
          </p:cNvPr>
          <p:cNvSpPr txBox="1"/>
          <p:nvPr/>
        </p:nvSpPr>
        <p:spPr>
          <a:xfrm>
            <a:off x="6617516" y="4860582"/>
            <a:ext cx="18353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dirty="0"/>
              <a:t>关注深度特征</a:t>
            </a:r>
          </a:p>
        </p:txBody>
      </p:sp>
      <p:sp>
        <p:nvSpPr>
          <p:cNvPr id="111" name="文本框 110">
            <a:extLst>
              <a:ext uri="{FF2B5EF4-FFF2-40B4-BE49-F238E27FC236}">
                <a16:creationId xmlns:a16="http://schemas.microsoft.com/office/drawing/2014/main" id="{6DB6F8D8-9CCF-EC12-77C7-BA1BD1767400}"/>
              </a:ext>
            </a:extLst>
          </p:cNvPr>
          <p:cNvSpPr txBox="1"/>
          <p:nvPr/>
        </p:nvSpPr>
        <p:spPr>
          <a:xfrm>
            <a:off x="1190973" y="766223"/>
            <a:ext cx="202716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F</a:t>
            </a:r>
            <a:r>
              <a:rPr lang="en-US" altLang="zh-CN" dirty="0">
                <a:solidFill>
                  <a:schemeClr val="tx1"/>
                </a:solidFill>
              </a:rPr>
              <a:t>  </a:t>
            </a:r>
            <a:r>
              <a:rPr lang="zh-CN" altLang="en-US" dirty="0">
                <a:solidFill>
                  <a:schemeClr val="tx1"/>
                </a:solidFill>
              </a:rPr>
              <a:t>：</a:t>
            </a:r>
            <a:r>
              <a:rPr lang="zh-CN" altLang="en-US" dirty="0"/>
              <a:t>融合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en-US" altLang="zh-CN" dirty="0"/>
              <a:t>FC</a:t>
            </a:r>
            <a:r>
              <a:rPr lang="en-US" altLang="zh-CN" dirty="0">
                <a:solidFill>
                  <a:schemeClr val="tx1"/>
                </a:solidFill>
              </a:rPr>
              <a:t>  </a:t>
            </a:r>
            <a:r>
              <a:rPr lang="zh-CN" altLang="en-US" dirty="0">
                <a:solidFill>
                  <a:schemeClr val="tx1"/>
                </a:solidFill>
              </a:rPr>
              <a:t>：全连接层</a:t>
            </a:r>
            <a:endParaRPr lang="en-US" altLang="zh-CN" dirty="0">
              <a:solidFill>
                <a:schemeClr val="tx1"/>
              </a:solidFill>
            </a:endParaRPr>
          </a:p>
        </p:txBody>
      </p:sp>
      <p:sp>
        <p:nvSpPr>
          <p:cNvPr id="113" name="文本框 112">
            <a:extLst>
              <a:ext uri="{FF2B5EF4-FFF2-40B4-BE49-F238E27FC236}">
                <a16:creationId xmlns:a16="http://schemas.microsoft.com/office/drawing/2014/main" id="{EF41C528-F744-3219-33F3-6FDAF897B502}"/>
              </a:ext>
            </a:extLst>
          </p:cNvPr>
          <p:cNvSpPr txBox="1"/>
          <p:nvPr/>
        </p:nvSpPr>
        <p:spPr>
          <a:xfrm>
            <a:off x="667506" y="3815502"/>
            <a:ext cx="9091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H</a:t>
            </a:r>
            <a:r>
              <a:rPr lang="zh-CN" altLang="en-US" dirty="0"/>
              <a:t> </a:t>
            </a:r>
            <a:r>
              <a:rPr lang="zh-CN" altLang="en-US" dirty="0">
                <a:sym typeface="Symbol" panose="05050102010706020507" pitchFamily="18" charset="2"/>
              </a:rPr>
              <a:t> </a:t>
            </a:r>
            <a:r>
              <a:rPr lang="en-US" altLang="zh-CN" dirty="0">
                <a:sym typeface="Symbol" panose="05050102010706020507" pitchFamily="18" charset="2"/>
              </a:rPr>
              <a:t>W</a:t>
            </a:r>
            <a:endParaRPr lang="zh-CN" altLang="en-US" dirty="0"/>
          </a:p>
        </p:txBody>
      </p:sp>
      <p:sp>
        <p:nvSpPr>
          <p:cNvPr id="116" name="文本框 115">
            <a:extLst>
              <a:ext uri="{FF2B5EF4-FFF2-40B4-BE49-F238E27FC236}">
                <a16:creationId xmlns:a16="http://schemas.microsoft.com/office/drawing/2014/main" id="{5BD6F463-D0E0-EB3C-EB1B-1AB2217C96AF}"/>
              </a:ext>
            </a:extLst>
          </p:cNvPr>
          <p:cNvSpPr txBox="1"/>
          <p:nvPr/>
        </p:nvSpPr>
        <p:spPr>
          <a:xfrm>
            <a:off x="7146712" y="1211008"/>
            <a:ext cx="3533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β</a:t>
            </a:r>
          </a:p>
        </p:txBody>
      </p:sp>
      <p:sp>
        <p:nvSpPr>
          <p:cNvPr id="118" name="文本框 117">
            <a:extLst>
              <a:ext uri="{FF2B5EF4-FFF2-40B4-BE49-F238E27FC236}">
                <a16:creationId xmlns:a16="http://schemas.microsoft.com/office/drawing/2014/main" id="{3A2F5CE2-92CC-64F7-48C9-53408D926458}"/>
              </a:ext>
            </a:extLst>
          </p:cNvPr>
          <p:cNvSpPr txBox="1"/>
          <p:nvPr/>
        </p:nvSpPr>
        <p:spPr>
          <a:xfrm>
            <a:off x="7146712" y="2871621"/>
            <a:ext cx="6205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1-</a:t>
            </a:r>
            <a:r>
              <a:rPr lang="zh-CN" altLang="en-US" dirty="0"/>
              <a:t>β</a:t>
            </a:r>
          </a:p>
        </p:txBody>
      </p:sp>
    </p:spTree>
    <p:extLst>
      <p:ext uri="{BB962C8B-B14F-4D97-AF65-F5344CB8AC3E}">
        <p14:creationId xmlns:p14="http://schemas.microsoft.com/office/powerpoint/2010/main" val="29951079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449939" y="110205"/>
            <a:ext cx="18261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整体框架</a:t>
            </a:r>
            <a:endParaRPr lang="en-US" altLang="zh-CN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288C72D-6107-8AD3-E946-FA0A09EFAC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080" y="1813874"/>
            <a:ext cx="2888809" cy="275812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CA411F4-CDCD-6662-BD9D-EF04BDA5BE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9056" y="1813874"/>
            <a:ext cx="2952562" cy="275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2522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449939" y="110205"/>
            <a:ext cx="18261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整体框架</a:t>
            </a:r>
            <a:endParaRPr lang="en-US" altLang="zh-CN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DF3C206-C67A-E024-0990-2BB6C89038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5139" y="1371600"/>
            <a:ext cx="1896533" cy="14224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A7097F4-566C-AF7A-D021-6B6B093CB1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0240" y="1371600"/>
            <a:ext cx="1896533" cy="14224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C61A36B0-DCC4-919D-06FA-F0867FA3E8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5341" y="1371600"/>
            <a:ext cx="1896533" cy="14224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B2E2B80C-87CC-5F18-7448-A82EC7CE9C0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5139" y="2921001"/>
            <a:ext cx="1896533" cy="14224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15B93C2E-176A-5EE5-70A4-A4F5A694970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0240" y="2921001"/>
            <a:ext cx="1896533" cy="14224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FABA48E0-8959-B607-F71A-3479E22584B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5341" y="2921001"/>
            <a:ext cx="1896533" cy="142240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4BB81E5E-086B-B63B-E32D-08597F6BE20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5139" y="4512595"/>
            <a:ext cx="1896533" cy="1422400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04373641-4737-9A96-C34B-4316AE3D375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0240" y="4512595"/>
            <a:ext cx="1896533" cy="1422400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047C9D95-14CC-FA27-8E23-9EC5AC10309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5341" y="4512595"/>
            <a:ext cx="1896533" cy="142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3197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449939" y="110205"/>
            <a:ext cx="18261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整体框架</a:t>
            </a:r>
            <a:endParaRPr lang="en-US" altLang="zh-CN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6A5E73A-1607-68F2-3246-651DA0D2A5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1452880"/>
            <a:ext cx="1828800" cy="13716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1989999-1E29-70F4-82F8-E84E5830A3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0" y="1452880"/>
            <a:ext cx="1828800" cy="13716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1E4B434F-3AAE-AF7C-D7D3-8636102568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1452880"/>
            <a:ext cx="1828800" cy="13716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F2AB3DB1-5451-562B-2050-7DB291C49C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2976880"/>
            <a:ext cx="1828800" cy="13716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D95F93BD-678A-F5C6-8F6B-B1FF248D574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1" y="2976880"/>
            <a:ext cx="1828800" cy="137160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8C660E99-F495-9F27-2B64-D77340132D6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2" y="2976880"/>
            <a:ext cx="1828800" cy="1371600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55D4179C-A31F-DAB2-F4F3-386EDF0EA6F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4500880"/>
            <a:ext cx="1828800" cy="1371600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67BA1DDF-7171-7C2D-3217-C4A4530F7D1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0" y="4500880"/>
            <a:ext cx="1828800" cy="1371600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56F3810A-F0DD-C0B0-C895-29ABA437327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4500880"/>
            <a:ext cx="18288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9664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449939" y="110205"/>
            <a:ext cx="18261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整体框架</a:t>
            </a:r>
            <a:endParaRPr lang="en-US" altLang="zh-CN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6AE20AC-1D44-9DC9-AFCD-AA3665250E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265" y="884933"/>
            <a:ext cx="2078052" cy="129946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31AAC70-193D-0296-F00A-2A3A4A8266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1465" y="884933"/>
            <a:ext cx="2078052" cy="129946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86C2213-0F33-B58D-D56E-D1E914D752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6665" y="884933"/>
            <a:ext cx="2078052" cy="1299468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D8983F24-4C84-901D-F955-C1C3647AEFB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8502" y="2348954"/>
            <a:ext cx="2078052" cy="1299468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4ED76BD2-E3C9-031B-0561-75DE5130E73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1305" y="2343150"/>
            <a:ext cx="2088212" cy="1305821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3D9AD835-8944-7284-007A-86C566BFF3B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6665" y="2343150"/>
            <a:ext cx="2088212" cy="1305821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AC62883B-42C3-F084-7EF5-2AF1D41AF0B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0876" y="3807721"/>
            <a:ext cx="2078053" cy="1299468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99524E10-51A7-0B27-9534-0B4AD6A141F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1465" y="3807720"/>
            <a:ext cx="2078052" cy="1299468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69F4B579-7844-36C3-53D8-9E66E8B5B1E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2053" y="3807720"/>
            <a:ext cx="2078052" cy="1299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5052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3ED4BAE2-EE32-B3A6-51E3-F2457E6113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0425" y="662425"/>
            <a:ext cx="2157095" cy="134889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8DAE2BB-9055-F6B9-C3C4-FFE72C760C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6425" y="662425"/>
            <a:ext cx="2157095" cy="134889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7D5D05F6-B57D-ACF4-73E8-61743660135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2425" y="662425"/>
            <a:ext cx="2157095" cy="1348896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DD28A99A-2E57-F0B1-6FF7-F487BBC864C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0425" y="2181966"/>
            <a:ext cx="2157095" cy="1348896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DCC75CC7-EB67-EBED-155F-D0BE41FEFBB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6425" y="2181966"/>
            <a:ext cx="2157095" cy="1348896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5C3D3A16-A877-AD8A-2E40-4267B5A39FD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2425" y="2181966"/>
            <a:ext cx="2157095" cy="1348896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F8D8C69B-DE9F-9641-7DB0-773BE621656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0425" y="3701507"/>
            <a:ext cx="2157095" cy="1348896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119568A2-895F-018A-7E95-F9030427E29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6425" y="3684454"/>
            <a:ext cx="2157095" cy="1348896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BE56ACA2-001B-5647-7761-60147F2D897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2585" y="3701507"/>
            <a:ext cx="2129825" cy="1331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5625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任意多边形 9"/>
          <p:cNvSpPr/>
          <p:nvPr/>
        </p:nvSpPr>
        <p:spPr>
          <a:xfrm>
            <a:off x="0" y="0"/>
            <a:ext cx="5398770" cy="788670"/>
          </a:xfrm>
          <a:custGeom>
            <a:avLst/>
            <a:gdLst>
              <a:gd name="connsiteX0" fmla="*/ 0 w 5398770"/>
              <a:gd name="connsiteY0" fmla="*/ 0 h 674370"/>
              <a:gd name="connsiteX1" fmla="*/ 5398770 w 5398770"/>
              <a:gd name="connsiteY1" fmla="*/ 0 h 674370"/>
              <a:gd name="connsiteX2" fmla="*/ 4752791 w 5398770"/>
              <a:gd name="connsiteY2" fmla="*/ 674370 h 674370"/>
              <a:gd name="connsiteX3" fmla="*/ 0 w 5398770"/>
              <a:gd name="connsiteY3" fmla="*/ 674370 h 674370"/>
              <a:gd name="connsiteX4" fmla="*/ 0 w 5398770"/>
              <a:gd name="connsiteY4" fmla="*/ 0 h 674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98770" h="674370">
                <a:moveTo>
                  <a:pt x="0" y="0"/>
                </a:moveTo>
                <a:lnTo>
                  <a:pt x="5398770" y="0"/>
                </a:lnTo>
                <a:lnTo>
                  <a:pt x="4752791" y="674370"/>
                </a:lnTo>
                <a:lnTo>
                  <a:pt x="0" y="674370"/>
                </a:lnTo>
                <a:lnTo>
                  <a:pt x="0" y="0"/>
                </a:lnTo>
                <a:close/>
              </a:path>
            </a:pathLst>
          </a:custGeom>
          <a:solidFill>
            <a:srgbClr val="3E41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449939" y="110205"/>
            <a:ext cx="18261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整体框架</a:t>
            </a:r>
            <a:endParaRPr lang="en-US" altLang="zh-CN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903298" y="2006633"/>
            <a:ext cx="3335906" cy="1684489"/>
            <a:chOff x="1220887" y="2188030"/>
            <a:chExt cx="3335906" cy="1684489"/>
          </a:xfrm>
        </p:grpSpPr>
        <p:sp>
          <p:nvSpPr>
            <p:cNvPr id="6" name="任意多边形 5"/>
            <p:cNvSpPr/>
            <p:nvPr/>
          </p:nvSpPr>
          <p:spPr>
            <a:xfrm>
              <a:off x="1220887" y="2188030"/>
              <a:ext cx="3335906" cy="1680131"/>
            </a:xfrm>
            <a:custGeom>
              <a:avLst/>
              <a:gdLst>
                <a:gd name="connsiteX0" fmla="*/ 1667953 w 3335906"/>
                <a:gd name="connsiteY0" fmla="*/ 0 h 1680131"/>
                <a:gd name="connsiteX1" fmla="*/ 3335906 w 3335906"/>
                <a:gd name="connsiteY1" fmla="*/ 1667953 h 1680131"/>
                <a:gd name="connsiteX2" fmla="*/ 3334679 w 3335906"/>
                <a:gd name="connsiteY2" fmla="*/ 1680131 h 1680131"/>
                <a:gd name="connsiteX3" fmla="*/ 3216580 w 3335906"/>
                <a:gd name="connsiteY3" fmla="*/ 1680131 h 1680131"/>
                <a:gd name="connsiteX4" fmla="*/ 3217328 w 3335906"/>
                <a:gd name="connsiteY4" fmla="*/ 1672709 h 1680131"/>
                <a:gd name="connsiteX5" fmla="*/ 1667953 w 3335906"/>
                <a:gd name="connsiteY5" fmla="*/ 123333 h 1680131"/>
                <a:gd name="connsiteX6" fmla="*/ 118578 w 3335906"/>
                <a:gd name="connsiteY6" fmla="*/ 1672709 h 1680131"/>
                <a:gd name="connsiteX7" fmla="*/ 119326 w 3335906"/>
                <a:gd name="connsiteY7" fmla="*/ 1680131 h 1680131"/>
                <a:gd name="connsiteX8" fmla="*/ 1228 w 3335906"/>
                <a:gd name="connsiteY8" fmla="*/ 1680131 h 1680131"/>
                <a:gd name="connsiteX9" fmla="*/ 0 w 3335906"/>
                <a:gd name="connsiteY9" fmla="*/ 1667953 h 1680131"/>
                <a:gd name="connsiteX10" fmla="*/ 1667953 w 3335906"/>
                <a:gd name="connsiteY10" fmla="*/ 0 h 1680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335906" h="1680131">
                  <a:moveTo>
                    <a:pt x="1667953" y="0"/>
                  </a:moveTo>
                  <a:cubicBezTo>
                    <a:pt x="2589139" y="0"/>
                    <a:pt x="3335906" y="746768"/>
                    <a:pt x="3335906" y="1667953"/>
                  </a:cubicBezTo>
                  <a:lnTo>
                    <a:pt x="3334679" y="1680131"/>
                  </a:lnTo>
                  <a:lnTo>
                    <a:pt x="3216580" y="1680131"/>
                  </a:lnTo>
                  <a:lnTo>
                    <a:pt x="3217328" y="1672709"/>
                  </a:lnTo>
                  <a:cubicBezTo>
                    <a:pt x="3217328" y="817013"/>
                    <a:pt x="2523649" y="123333"/>
                    <a:pt x="1667953" y="123333"/>
                  </a:cubicBezTo>
                  <a:cubicBezTo>
                    <a:pt x="812258" y="123333"/>
                    <a:pt x="118578" y="817013"/>
                    <a:pt x="118578" y="1672709"/>
                  </a:cubicBezTo>
                  <a:lnTo>
                    <a:pt x="119326" y="1680131"/>
                  </a:lnTo>
                  <a:lnTo>
                    <a:pt x="1228" y="1680131"/>
                  </a:lnTo>
                  <a:lnTo>
                    <a:pt x="0" y="1667953"/>
                  </a:lnTo>
                  <a:cubicBezTo>
                    <a:pt x="0" y="746768"/>
                    <a:pt x="746768" y="0"/>
                    <a:pt x="1667953" y="0"/>
                  </a:cubicBezTo>
                  <a:close/>
                </a:path>
              </a:pathLst>
            </a:custGeom>
            <a:solidFill>
              <a:srgbClr val="C001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任意多边形 6"/>
            <p:cNvSpPr/>
            <p:nvPr/>
          </p:nvSpPr>
          <p:spPr>
            <a:xfrm>
              <a:off x="1449939" y="2422519"/>
              <a:ext cx="2896961" cy="1450000"/>
            </a:xfrm>
            <a:custGeom>
              <a:avLst/>
              <a:gdLst>
                <a:gd name="connsiteX0" fmla="*/ 1411502 w 2823004"/>
                <a:gd name="connsiteY0" fmla="*/ 0 h 1412983"/>
                <a:gd name="connsiteX1" fmla="*/ 2823004 w 2823004"/>
                <a:gd name="connsiteY1" fmla="*/ 1411502 h 1412983"/>
                <a:gd name="connsiteX2" fmla="*/ 2822929 w 2823004"/>
                <a:gd name="connsiteY2" fmla="*/ 1412983 h 1412983"/>
                <a:gd name="connsiteX3" fmla="*/ 75 w 2823004"/>
                <a:gd name="connsiteY3" fmla="*/ 1412983 h 1412983"/>
                <a:gd name="connsiteX4" fmla="*/ 0 w 2823004"/>
                <a:gd name="connsiteY4" fmla="*/ 1411502 h 1412983"/>
                <a:gd name="connsiteX5" fmla="*/ 1411502 w 2823004"/>
                <a:gd name="connsiteY5" fmla="*/ 0 h 1412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23004" h="1412983">
                  <a:moveTo>
                    <a:pt x="1411502" y="0"/>
                  </a:moveTo>
                  <a:cubicBezTo>
                    <a:pt x="2191053" y="0"/>
                    <a:pt x="2823004" y="631951"/>
                    <a:pt x="2823004" y="1411502"/>
                  </a:cubicBezTo>
                  <a:lnTo>
                    <a:pt x="2822929" y="1412983"/>
                  </a:lnTo>
                  <a:lnTo>
                    <a:pt x="75" y="1412983"/>
                  </a:lnTo>
                  <a:lnTo>
                    <a:pt x="0" y="1411502"/>
                  </a:lnTo>
                  <a:cubicBezTo>
                    <a:pt x="0" y="631951"/>
                    <a:pt x="631951" y="0"/>
                    <a:pt x="1411502" y="0"/>
                  </a:cubicBezTo>
                  <a:close/>
                </a:path>
              </a:pathLst>
            </a:custGeom>
            <a:solidFill>
              <a:srgbClr val="3E41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1780164" y="3031017"/>
              <a:ext cx="223651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3200" b="1" dirty="0">
                  <a:solidFill>
                    <a:schemeClr val="bg1"/>
                  </a:solidFill>
                  <a:latin typeface="Agency FB" panose="020B0503020202020204" pitchFamily="34" charset="0"/>
                  <a:ea typeface="微软雅黑" panose="020B0503020204020204" pitchFamily="34" charset="-122"/>
                </a:rPr>
                <a:t>数据集搭建</a:t>
              </a:r>
              <a:endParaRPr lang="en-US" altLang="zh-CN" sz="3200" b="1" dirty="0">
                <a:solidFill>
                  <a:schemeClr val="bg1"/>
                </a:solidFill>
                <a:latin typeface="Agency FB" panose="020B0503020202020204" pitchFamily="34" charset="0"/>
                <a:ea typeface="微软雅黑" panose="020B0503020204020204" pitchFamily="34" charset="-122"/>
              </a:endParaRPr>
            </a:p>
          </p:txBody>
        </p:sp>
      </p:grpSp>
      <p:sp>
        <p:nvSpPr>
          <p:cNvPr id="17" name="文本框 16">
            <a:extLst>
              <a:ext uri="{FF2B5EF4-FFF2-40B4-BE49-F238E27FC236}">
                <a16:creationId xmlns:a16="http://schemas.microsoft.com/office/drawing/2014/main" id="{238012C1-8DA7-03AD-6512-11CAAC93E182}"/>
              </a:ext>
            </a:extLst>
          </p:cNvPr>
          <p:cNvSpPr txBox="1"/>
          <p:nvPr/>
        </p:nvSpPr>
        <p:spPr>
          <a:xfrm>
            <a:off x="4761565" y="3142007"/>
            <a:ext cx="609452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6700" algn="just">
              <a:tabLst>
                <a:tab pos="198120" algn="l"/>
              </a:tabLst>
            </a:pPr>
            <a:r>
              <a:rPr lang="zh-CN" altLang="en-US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   整个课题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的核心为数据集搭建。数据集并非为传统的实际手势数据，而是采用在虚拟空间中探索和合成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3D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手势</a:t>
            </a:r>
            <a:r>
              <a:rPr lang="zh-CN" altLang="zh-CN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姿态</a:t>
            </a:r>
            <a:r>
              <a:rPr lang="zh-CN" altLang="en-US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，</a:t>
            </a:r>
            <a:r>
              <a:rPr lang="zh-CN" altLang="zh-CN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包括手部骨骼信息以及点的相对位置。</a:t>
            </a:r>
            <a:endParaRPr lang="en-US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 algn="just">
              <a:tabLst>
                <a:tab pos="198120" algn="l"/>
              </a:tabLst>
            </a:pP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   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首先通过在虚拟空间生成模型，其次将模型渲染为带有</a:t>
            </a:r>
            <a:r>
              <a:rPr lang="zh-CN" altLang="en-US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真实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纹理</a:t>
            </a:r>
            <a:r>
              <a:rPr lang="zh-CN" altLang="en-US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的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图像，最后与现实图像混合，组成数据集。</a:t>
            </a:r>
            <a:endParaRPr lang="en-US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 algn="just">
              <a:tabLst>
                <a:tab pos="198120" algn="l"/>
              </a:tabLst>
            </a:pP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考虑到最后与</a:t>
            </a:r>
            <a:r>
              <a:rPr lang="zh-CN" altLang="en-US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玉器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的交互，手部模型渲染的动作包括抓取玉琮物体的动作，抓取玉璧的动作、观察物体的动作、抓取工具进行简单的切割、钻孔的动作。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174553E-CA3E-9C15-D709-C3A1B385D7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6576" y="1511463"/>
            <a:ext cx="1368918" cy="1459318"/>
          </a:xfrm>
          <a:prstGeom prst="rect">
            <a:avLst/>
          </a:prstGeom>
        </p:spPr>
      </p:pic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30662B98-C934-E4DF-491A-CA4C81A6FC46}"/>
              </a:ext>
            </a:extLst>
          </p:cNvPr>
          <p:cNvCxnSpPr>
            <a:cxnSpLocks/>
          </p:cNvCxnSpPr>
          <p:nvPr/>
        </p:nvCxnSpPr>
        <p:spPr>
          <a:xfrm>
            <a:off x="6271302" y="2245534"/>
            <a:ext cx="976498" cy="0"/>
          </a:xfrm>
          <a:prstGeom prst="straightConnector1">
            <a:avLst/>
          </a:prstGeom>
          <a:ln w="57150">
            <a:solidFill>
              <a:srgbClr val="3E41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图片 10">
            <a:extLst>
              <a:ext uri="{FF2B5EF4-FFF2-40B4-BE49-F238E27FC236}">
                <a16:creationId xmlns:a16="http://schemas.microsoft.com/office/drawing/2014/main" id="{0E2A28B8-270D-42C4-37E0-F7B2067626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5752" y="1748093"/>
            <a:ext cx="1049561" cy="1098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1169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任意多边形 9"/>
          <p:cNvSpPr/>
          <p:nvPr/>
        </p:nvSpPr>
        <p:spPr>
          <a:xfrm>
            <a:off x="0" y="0"/>
            <a:ext cx="5398770" cy="788670"/>
          </a:xfrm>
          <a:custGeom>
            <a:avLst/>
            <a:gdLst>
              <a:gd name="connsiteX0" fmla="*/ 0 w 5398770"/>
              <a:gd name="connsiteY0" fmla="*/ 0 h 674370"/>
              <a:gd name="connsiteX1" fmla="*/ 5398770 w 5398770"/>
              <a:gd name="connsiteY1" fmla="*/ 0 h 674370"/>
              <a:gd name="connsiteX2" fmla="*/ 4752791 w 5398770"/>
              <a:gd name="connsiteY2" fmla="*/ 674370 h 674370"/>
              <a:gd name="connsiteX3" fmla="*/ 0 w 5398770"/>
              <a:gd name="connsiteY3" fmla="*/ 674370 h 674370"/>
              <a:gd name="connsiteX4" fmla="*/ 0 w 5398770"/>
              <a:gd name="connsiteY4" fmla="*/ 0 h 674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98770" h="674370">
                <a:moveTo>
                  <a:pt x="0" y="0"/>
                </a:moveTo>
                <a:lnTo>
                  <a:pt x="5398770" y="0"/>
                </a:lnTo>
                <a:lnTo>
                  <a:pt x="4752791" y="674370"/>
                </a:lnTo>
                <a:lnTo>
                  <a:pt x="0" y="674370"/>
                </a:lnTo>
                <a:lnTo>
                  <a:pt x="0" y="0"/>
                </a:lnTo>
                <a:close/>
              </a:path>
            </a:pathLst>
          </a:custGeom>
          <a:solidFill>
            <a:srgbClr val="3E41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449939" y="110205"/>
            <a:ext cx="18261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整体框架</a:t>
            </a:r>
            <a:endParaRPr lang="en-US" altLang="zh-CN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238012C1-8DA7-03AD-6512-11CAAC93E182}"/>
              </a:ext>
            </a:extLst>
          </p:cNvPr>
          <p:cNvSpPr txBox="1"/>
          <p:nvPr/>
        </p:nvSpPr>
        <p:spPr>
          <a:xfrm>
            <a:off x="4846576" y="3774045"/>
            <a:ext cx="609452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6700"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   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将搭建完毕的数据集放入手部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-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物体姿态估计算法中进行训练，该算法为复写和复用现有的较为成熟的算法模型，最后得到相对精准的算法模型。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9FDEC8AB-A83F-3206-04A3-46194670C5A4}"/>
              </a:ext>
            </a:extLst>
          </p:cNvPr>
          <p:cNvGrpSpPr/>
          <p:nvPr/>
        </p:nvGrpSpPr>
        <p:grpSpPr>
          <a:xfrm>
            <a:off x="1031432" y="3683815"/>
            <a:ext cx="3335906" cy="1680131"/>
            <a:chOff x="4443059" y="3868161"/>
            <a:chExt cx="3335906" cy="1680131"/>
          </a:xfrm>
        </p:grpSpPr>
        <p:sp>
          <p:nvSpPr>
            <p:cNvPr id="4" name="任意多边形 7">
              <a:extLst>
                <a:ext uri="{FF2B5EF4-FFF2-40B4-BE49-F238E27FC236}">
                  <a16:creationId xmlns:a16="http://schemas.microsoft.com/office/drawing/2014/main" id="{6680BFFD-CFC5-EB6B-9C8F-7E4CE439EB4A}"/>
                </a:ext>
              </a:extLst>
            </p:cNvPr>
            <p:cNvSpPr/>
            <p:nvPr/>
          </p:nvSpPr>
          <p:spPr>
            <a:xfrm flipV="1">
              <a:off x="4443059" y="3868161"/>
              <a:ext cx="3335906" cy="1680131"/>
            </a:xfrm>
            <a:custGeom>
              <a:avLst/>
              <a:gdLst>
                <a:gd name="connsiteX0" fmla="*/ 1667953 w 3335906"/>
                <a:gd name="connsiteY0" fmla="*/ 0 h 1680131"/>
                <a:gd name="connsiteX1" fmla="*/ 3335906 w 3335906"/>
                <a:gd name="connsiteY1" fmla="*/ 1667953 h 1680131"/>
                <a:gd name="connsiteX2" fmla="*/ 3334679 w 3335906"/>
                <a:gd name="connsiteY2" fmla="*/ 1680131 h 1680131"/>
                <a:gd name="connsiteX3" fmla="*/ 3216580 w 3335906"/>
                <a:gd name="connsiteY3" fmla="*/ 1680131 h 1680131"/>
                <a:gd name="connsiteX4" fmla="*/ 3217328 w 3335906"/>
                <a:gd name="connsiteY4" fmla="*/ 1672709 h 1680131"/>
                <a:gd name="connsiteX5" fmla="*/ 1667953 w 3335906"/>
                <a:gd name="connsiteY5" fmla="*/ 123333 h 1680131"/>
                <a:gd name="connsiteX6" fmla="*/ 118578 w 3335906"/>
                <a:gd name="connsiteY6" fmla="*/ 1672709 h 1680131"/>
                <a:gd name="connsiteX7" fmla="*/ 119326 w 3335906"/>
                <a:gd name="connsiteY7" fmla="*/ 1680131 h 1680131"/>
                <a:gd name="connsiteX8" fmla="*/ 1228 w 3335906"/>
                <a:gd name="connsiteY8" fmla="*/ 1680131 h 1680131"/>
                <a:gd name="connsiteX9" fmla="*/ 0 w 3335906"/>
                <a:gd name="connsiteY9" fmla="*/ 1667953 h 1680131"/>
                <a:gd name="connsiteX10" fmla="*/ 1667953 w 3335906"/>
                <a:gd name="connsiteY10" fmla="*/ 0 h 1680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335906" h="1680131">
                  <a:moveTo>
                    <a:pt x="1667953" y="0"/>
                  </a:moveTo>
                  <a:cubicBezTo>
                    <a:pt x="2589139" y="0"/>
                    <a:pt x="3335906" y="746768"/>
                    <a:pt x="3335906" y="1667953"/>
                  </a:cubicBezTo>
                  <a:lnTo>
                    <a:pt x="3334679" y="1680131"/>
                  </a:lnTo>
                  <a:lnTo>
                    <a:pt x="3216580" y="1680131"/>
                  </a:lnTo>
                  <a:lnTo>
                    <a:pt x="3217328" y="1672709"/>
                  </a:lnTo>
                  <a:cubicBezTo>
                    <a:pt x="3217328" y="817013"/>
                    <a:pt x="2523649" y="123333"/>
                    <a:pt x="1667953" y="123333"/>
                  </a:cubicBezTo>
                  <a:cubicBezTo>
                    <a:pt x="812258" y="123333"/>
                    <a:pt x="118578" y="817013"/>
                    <a:pt x="118578" y="1672709"/>
                  </a:cubicBezTo>
                  <a:lnTo>
                    <a:pt x="119326" y="1680131"/>
                  </a:lnTo>
                  <a:lnTo>
                    <a:pt x="1228" y="1680131"/>
                  </a:lnTo>
                  <a:lnTo>
                    <a:pt x="0" y="1667953"/>
                  </a:lnTo>
                  <a:cubicBezTo>
                    <a:pt x="0" y="746768"/>
                    <a:pt x="746768" y="0"/>
                    <a:pt x="1667953" y="0"/>
                  </a:cubicBezTo>
                  <a:close/>
                </a:path>
              </a:pathLst>
            </a:custGeom>
            <a:solidFill>
              <a:srgbClr val="C001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任意多边形 11">
              <a:extLst>
                <a:ext uri="{FF2B5EF4-FFF2-40B4-BE49-F238E27FC236}">
                  <a16:creationId xmlns:a16="http://schemas.microsoft.com/office/drawing/2014/main" id="{4B05C97F-C024-D1FD-CC08-444FED557085}"/>
                </a:ext>
              </a:extLst>
            </p:cNvPr>
            <p:cNvSpPr/>
            <p:nvPr/>
          </p:nvSpPr>
          <p:spPr>
            <a:xfrm flipV="1">
              <a:off x="4662531" y="3875468"/>
              <a:ext cx="2896961" cy="1450000"/>
            </a:xfrm>
            <a:custGeom>
              <a:avLst/>
              <a:gdLst>
                <a:gd name="connsiteX0" fmla="*/ 1411502 w 2823004"/>
                <a:gd name="connsiteY0" fmla="*/ 0 h 1412983"/>
                <a:gd name="connsiteX1" fmla="*/ 2823004 w 2823004"/>
                <a:gd name="connsiteY1" fmla="*/ 1411502 h 1412983"/>
                <a:gd name="connsiteX2" fmla="*/ 2822929 w 2823004"/>
                <a:gd name="connsiteY2" fmla="*/ 1412983 h 1412983"/>
                <a:gd name="connsiteX3" fmla="*/ 75 w 2823004"/>
                <a:gd name="connsiteY3" fmla="*/ 1412983 h 1412983"/>
                <a:gd name="connsiteX4" fmla="*/ 0 w 2823004"/>
                <a:gd name="connsiteY4" fmla="*/ 1411502 h 1412983"/>
                <a:gd name="connsiteX5" fmla="*/ 1411502 w 2823004"/>
                <a:gd name="connsiteY5" fmla="*/ 0 h 1412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23004" h="1412983">
                  <a:moveTo>
                    <a:pt x="1411502" y="0"/>
                  </a:moveTo>
                  <a:cubicBezTo>
                    <a:pt x="2191053" y="0"/>
                    <a:pt x="2823004" y="631951"/>
                    <a:pt x="2823004" y="1411502"/>
                  </a:cubicBezTo>
                  <a:lnTo>
                    <a:pt x="2822929" y="1412983"/>
                  </a:lnTo>
                  <a:lnTo>
                    <a:pt x="75" y="1412983"/>
                  </a:lnTo>
                  <a:lnTo>
                    <a:pt x="0" y="1411502"/>
                  </a:lnTo>
                  <a:cubicBezTo>
                    <a:pt x="0" y="631951"/>
                    <a:pt x="631951" y="0"/>
                    <a:pt x="1411502" y="0"/>
                  </a:cubicBezTo>
                  <a:close/>
                </a:path>
              </a:pathLst>
            </a:custGeom>
            <a:solidFill>
              <a:srgbClr val="3E41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80532DB0-080E-0A98-2A94-205C002541A7}"/>
                </a:ext>
              </a:extLst>
            </p:cNvPr>
            <p:cNvSpPr txBox="1"/>
            <p:nvPr/>
          </p:nvSpPr>
          <p:spPr>
            <a:xfrm>
              <a:off x="5182929" y="4127669"/>
              <a:ext cx="182614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3200" b="1" dirty="0">
                  <a:solidFill>
                    <a:schemeClr val="bg1"/>
                  </a:solidFill>
                  <a:latin typeface="Agency FB" panose="020B0503020202020204" pitchFamily="34" charset="0"/>
                  <a:ea typeface="微软雅黑" panose="020B0503020204020204" pitchFamily="34" charset="-122"/>
                </a:rPr>
                <a:t>算法训练</a:t>
              </a:r>
              <a:endParaRPr lang="en-US" altLang="zh-CN" sz="3200" b="1" dirty="0">
                <a:solidFill>
                  <a:schemeClr val="bg1"/>
                </a:solidFill>
                <a:latin typeface="Agency FB" panose="020B0503020202020204" pitchFamily="34" charset="0"/>
                <a:ea typeface="微软雅黑" panose="020B0503020204020204" pitchFamily="34" charset="-122"/>
              </a:endParaRPr>
            </a:p>
          </p:txBody>
        </p:sp>
      </p:grpSp>
      <p:pic>
        <p:nvPicPr>
          <p:cNvPr id="11" name="图片 10">
            <a:extLst>
              <a:ext uri="{FF2B5EF4-FFF2-40B4-BE49-F238E27FC236}">
                <a16:creationId xmlns:a16="http://schemas.microsoft.com/office/drawing/2014/main" id="{F2D4E2FC-41E1-29FD-F753-7AB6261208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6576" y="1511463"/>
            <a:ext cx="1368918" cy="1459318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91EB4933-DCEB-2ED4-1D68-3549E10232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0436" y="1726422"/>
            <a:ext cx="1038225" cy="1038225"/>
          </a:xfrm>
          <a:prstGeom prst="rect">
            <a:avLst/>
          </a:prstGeom>
        </p:spPr>
      </p:pic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A7350335-3E0B-A045-2FB6-868244CF9040}"/>
              </a:ext>
            </a:extLst>
          </p:cNvPr>
          <p:cNvCxnSpPr>
            <a:cxnSpLocks/>
          </p:cNvCxnSpPr>
          <p:nvPr/>
        </p:nvCxnSpPr>
        <p:spPr>
          <a:xfrm>
            <a:off x="6271302" y="2245534"/>
            <a:ext cx="976498" cy="0"/>
          </a:xfrm>
          <a:prstGeom prst="straightConnector1">
            <a:avLst/>
          </a:prstGeom>
          <a:ln w="57150">
            <a:solidFill>
              <a:srgbClr val="3E41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E150CF45-759C-7C0F-F17A-697E7ED885C6}"/>
              </a:ext>
            </a:extLst>
          </p:cNvPr>
          <p:cNvCxnSpPr>
            <a:cxnSpLocks/>
          </p:cNvCxnSpPr>
          <p:nvPr/>
        </p:nvCxnSpPr>
        <p:spPr>
          <a:xfrm>
            <a:off x="8678630" y="2245534"/>
            <a:ext cx="976498" cy="0"/>
          </a:xfrm>
          <a:prstGeom prst="straightConnector1">
            <a:avLst/>
          </a:prstGeom>
          <a:ln w="57150">
            <a:solidFill>
              <a:srgbClr val="3E41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图片 15">
            <a:extLst>
              <a:ext uri="{FF2B5EF4-FFF2-40B4-BE49-F238E27FC236}">
                <a16:creationId xmlns:a16="http://schemas.microsoft.com/office/drawing/2014/main" id="{F1E94F7C-EFC3-1C1A-E69F-E4326965284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678" r="6800"/>
          <a:stretch/>
        </p:blipFill>
        <p:spPr>
          <a:xfrm>
            <a:off x="9747184" y="1689195"/>
            <a:ext cx="1038224" cy="1103854"/>
          </a:xfrm>
          <a:prstGeom prst="rect">
            <a:avLst/>
          </a:prstGeom>
        </p:spPr>
      </p:pic>
      <p:grpSp>
        <p:nvGrpSpPr>
          <p:cNvPr id="24" name="组合 23">
            <a:extLst>
              <a:ext uri="{FF2B5EF4-FFF2-40B4-BE49-F238E27FC236}">
                <a16:creationId xmlns:a16="http://schemas.microsoft.com/office/drawing/2014/main" id="{7B68185A-1D47-10E2-1A79-AA75F734E4AB}"/>
              </a:ext>
            </a:extLst>
          </p:cNvPr>
          <p:cNvGrpSpPr/>
          <p:nvPr/>
        </p:nvGrpSpPr>
        <p:grpSpPr>
          <a:xfrm>
            <a:off x="903298" y="2006633"/>
            <a:ext cx="3335906" cy="1684489"/>
            <a:chOff x="1220887" y="2188030"/>
            <a:chExt cx="3335906" cy="1684489"/>
          </a:xfrm>
        </p:grpSpPr>
        <p:sp>
          <p:nvSpPr>
            <p:cNvPr id="25" name="任意多边形 5">
              <a:extLst>
                <a:ext uri="{FF2B5EF4-FFF2-40B4-BE49-F238E27FC236}">
                  <a16:creationId xmlns:a16="http://schemas.microsoft.com/office/drawing/2014/main" id="{CBFBC40F-9CF9-6A51-2659-A6DD431BA682}"/>
                </a:ext>
              </a:extLst>
            </p:cNvPr>
            <p:cNvSpPr/>
            <p:nvPr/>
          </p:nvSpPr>
          <p:spPr>
            <a:xfrm>
              <a:off x="1220887" y="2188030"/>
              <a:ext cx="3335906" cy="1680131"/>
            </a:xfrm>
            <a:custGeom>
              <a:avLst/>
              <a:gdLst>
                <a:gd name="connsiteX0" fmla="*/ 1667953 w 3335906"/>
                <a:gd name="connsiteY0" fmla="*/ 0 h 1680131"/>
                <a:gd name="connsiteX1" fmla="*/ 3335906 w 3335906"/>
                <a:gd name="connsiteY1" fmla="*/ 1667953 h 1680131"/>
                <a:gd name="connsiteX2" fmla="*/ 3334679 w 3335906"/>
                <a:gd name="connsiteY2" fmla="*/ 1680131 h 1680131"/>
                <a:gd name="connsiteX3" fmla="*/ 3216580 w 3335906"/>
                <a:gd name="connsiteY3" fmla="*/ 1680131 h 1680131"/>
                <a:gd name="connsiteX4" fmla="*/ 3217328 w 3335906"/>
                <a:gd name="connsiteY4" fmla="*/ 1672709 h 1680131"/>
                <a:gd name="connsiteX5" fmla="*/ 1667953 w 3335906"/>
                <a:gd name="connsiteY5" fmla="*/ 123333 h 1680131"/>
                <a:gd name="connsiteX6" fmla="*/ 118578 w 3335906"/>
                <a:gd name="connsiteY6" fmla="*/ 1672709 h 1680131"/>
                <a:gd name="connsiteX7" fmla="*/ 119326 w 3335906"/>
                <a:gd name="connsiteY7" fmla="*/ 1680131 h 1680131"/>
                <a:gd name="connsiteX8" fmla="*/ 1228 w 3335906"/>
                <a:gd name="connsiteY8" fmla="*/ 1680131 h 1680131"/>
                <a:gd name="connsiteX9" fmla="*/ 0 w 3335906"/>
                <a:gd name="connsiteY9" fmla="*/ 1667953 h 1680131"/>
                <a:gd name="connsiteX10" fmla="*/ 1667953 w 3335906"/>
                <a:gd name="connsiteY10" fmla="*/ 0 h 1680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335906" h="1680131">
                  <a:moveTo>
                    <a:pt x="1667953" y="0"/>
                  </a:moveTo>
                  <a:cubicBezTo>
                    <a:pt x="2589139" y="0"/>
                    <a:pt x="3335906" y="746768"/>
                    <a:pt x="3335906" y="1667953"/>
                  </a:cubicBezTo>
                  <a:lnTo>
                    <a:pt x="3334679" y="1680131"/>
                  </a:lnTo>
                  <a:lnTo>
                    <a:pt x="3216580" y="1680131"/>
                  </a:lnTo>
                  <a:lnTo>
                    <a:pt x="3217328" y="1672709"/>
                  </a:lnTo>
                  <a:cubicBezTo>
                    <a:pt x="3217328" y="817013"/>
                    <a:pt x="2523649" y="123333"/>
                    <a:pt x="1667953" y="123333"/>
                  </a:cubicBezTo>
                  <a:cubicBezTo>
                    <a:pt x="812258" y="123333"/>
                    <a:pt x="118578" y="817013"/>
                    <a:pt x="118578" y="1672709"/>
                  </a:cubicBezTo>
                  <a:lnTo>
                    <a:pt x="119326" y="1680131"/>
                  </a:lnTo>
                  <a:lnTo>
                    <a:pt x="1228" y="1680131"/>
                  </a:lnTo>
                  <a:lnTo>
                    <a:pt x="0" y="1667953"/>
                  </a:lnTo>
                  <a:cubicBezTo>
                    <a:pt x="0" y="746768"/>
                    <a:pt x="746768" y="0"/>
                    <a:pt x="1667953" y="0"/>
                  </a:cubicBezTo>
                  <a:close/>
                </a:path>
              </a:pathLst>
            </a:custGeom>
            <a:solidFill>
              <a:srgbClr val="C001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任意多边形 6">
              <a:extLst>
                <a:ext uri="{FF2B5EF4-FFF2-40B4-BE49-F238E27FC236}">
                  <a16:creationId xmlns:a16="http://schemas.microsoft.com/office/drawing/2014/main" id="{F5D3DD29-D7C5-26BB-339C-32F3684DF918}"/>
                </a:ext>
              </a:extLst>
            </p:cNvPr>
            <p:cNvSpPr/>
            <p:nvPr/>
          </p:nvSpPr>
          <p:spPr>
            <a:xfrm>
              <a:off x="1449939" y="2422519"/>
              <a:ext cx="2896961" cy="1450000"/>
            </a:xfrm>
            <a:custGeom>
              <a:avLst/>
              <a:gdLst>
                <a:gd name="connsiteX0" fmla="*/ 1411502 w 2823004"/>
                <a:gd name="connsiteY0" fmla="*/ 0 h 1412983"/>
                <a:gd name="connsiteX1" fmla="*/ 2823004 w 2823004"/>
                <a:gd name="connsiteY1" fmla="*/ 1411502 h 1412983"/>
                <a:gd name="connsiteX2" fmla="*/ 2822929 w 2823004"/>
                <a:gd name="connsiteY2" fmla="*/ 1412983 h 1412983"/>
                <a:gd name="connsiteX3" fmla="*/ 75 w 2823004"/>
                <a:gd name="connsiteY3" fmla="*/ 1412983 h 1412983"/>
                <a:gd name="connsiteX4" fmla="*/ 0 w 2823004"/>
                <a:gd name="connsiteY4" fmla="*/ 1411502 h 1412983"/>
                <a:gd name="connsiteX5" fmla="*/ 1411502 w 2823004"/>
                <a:gd name="connsiteY5" fmla="*/ 0 h 1412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23004" h="1412983">
                  <a:moveTo>
                    <a:pt x="1411502" y="0"/>
                  </a:moveTo>
                  <a:cubicBezTo>
                    <a:pt x="2191053" y="0"/>
                    <a:pt x="2823004" y="631951"/>
                    <a:pt x="2823004" y="1411502"/>
                  </a:cubicBezTo>
                  <a:lnTo>
                    <a:pt x="2822929" y="1412983"/>
                  </a:lnTo>
                  <a:lnTo>
                    <a:pt x="75" y="1412983"/>
                  </a:lnTo>
                  <a:lnTo>
                    <a:pt x="0" y="1411502"/>
                  </a:lnTo>
                  <a:cubicBezTo>
                    <a:pt x="0" y="631951"/>
                    <a:pt x="631951" y="0"/>
                    <a:pt x="1411502" y="0"/>
                  </a:cubicBezTo>
                  <a:close/>
                </a:path>
              </a:pathLst>
            </a:custGeom>
            <a:solidFill>
              <a:srgbClr val="3E41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57163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2.22222E-6 L -0.25261 0.004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630" y="2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任意多边形 9"/>
          <p:cNvSpPr/>
          <p:nvPr/>
        </p:nvSpPr>
        <p:spPr>
          <a:xfrm>
            <a:off x="0" y="0"/>
            <a:ext cx="5398770" cy="788670"/>
          </a:xfrm>
          <a:custGeom>
            <a:avLst/>
            <a:gdLst>
              <a:gd name="connsiteX0" fmla="*/ 0 w 5398770"/>
              <a:gd name="connsiteY0" fmla="*/ 0 h 674370"/>
              <a:gd name="connsiteX1" fmla="*/ 5398770 w 5398770"/>
              <a:gd name="connsiteY1" fmla="*/ 0 h 674370"/>
              <a:gd name="connsiteX2" fmla="*/ 4752791 w 5398770"/>
              <a:gd name="connsiteY2" fmla="*/ 674370 h 674370"/>
              <a:gd name="connsiteX3" fmla="*/ 0 w 5398770"/>
              <a:gd name="connsiteY3" fmla="*/ 674370 h 674370"/>
              <a:gd name="connsiteX4" fmla="*/ 0 w 5398770"/>
              <a:gd name="connsiteY4" fmla="*/ 0 h 674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98770" h="674370">
                <a:moveTo>
                  <a:pt x="0" y="0"/>
                </a:moveTo>
                <a:lnTo>
                  <a:pt x="5398770" y="0"/>
                </a:lnTo>
                <a:lnTo>
                  <a:pt x="4752791" y="674370"/>
                </a:lnTo>
                <a:lnTo>
                  <a:pt x="0" y="674370"/>
                </a:lnTo>
                <a:lnTo>
                  <a:pt x="0" y="0"/>
                </a:lnTo>
                <a:close/>
              </a:path>
            </a:pathLst>
          </a:custGeom>
          <a:solidFill>
            <a:srgbClr val="3E41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449939" y="110205"/>
            <a:ext cx="18261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整体框架</a:t>
            </a:r>
            <a:endParaRPr lang="en-US" altLang="zh-CN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-2197454" y="2006633"/>
            <a:ext cx="3335906" cy="1684489"/>
            <a:chOff x="1220887" y="2188030"/>
            <a:chExt cx="3335906" cy="1684489"/>
          </a:xfrm>
        </p:grpSpPr>
        <p:sp>
          <p:nvSpPr>
            <p:cNvPr id="6" name="任意多边形 5"/>
            <p:cNvSpPr/>
            <p:nvPr/>
          </p:nvSpPr>
          <p:spPr>
            <a:xfrm>
              <a:off x="1220887" y="2188030"/>
              <a:ext cx="3335906" cy="1680131"/>
            </a:xfrm>
            <a:custGeom>
              <a:avLst/>
              <a:gdLst>
                <a:gd name="connsiteX0" fmla="*/ 1667953 w 3335906"/>
                <a:gd name="connsiteY0" fmla="*/ 0 h 1680131"/>
                <a:gd name="connsiteX1" fmla="*/ 3335906 w 3335906"/>
                <a:gd name="connsiteY1" fmla="*/ 1667953 h 1680131"/>
                <a:gd name="connsiteX2" fmla="*/ 3334679 w 3335906"/>
                <a:gd name="connsiteY2" fmla="*/ 1680131 h 1680131"/>
                <a:gd name="connsiteX3" fmla="*/ 3216580 w 3335906"/>
                <a:gd name="connsiteY3" fmla="*/ 1680131 h 1680131"/>
                <a:gd name="connsiteX4" fmla="*/ 3217328 w 3335906"/>
                <a:gd name="connsiteY4" fmla="*/ 1672709 h 1680131"/>
                <a:gd name="connsiteX5" fmla="*/ 1667953 w 3335906"/>
                <a:gd name="connsiteY5" fmla="*/ 123333 h 1680131"/>
                <a:gd name="connsiteX6" fmla="*/ 118578 w 3335906"/>
                <a:gd name="connsiteY6" fmla="*/ 1672709 h 1680131"/>
                <a:gd name="connsiteX7" fmla="*/ 119326 w 3335906"/>
                <a:gd name="connsiteY7" fmla="*/ 1680131 h 1680131"/>
                <a:gd name="connsiteX8" fmla="*/ 1228 w 3335906"/>
                <a:gd name="connsiteY8" fmla="*/ 1680131 h 1680131"/>
                <a:gd name="connsiteX9" fmla="*/ 0 w 3335906"/>
                <a:gd name="connsiteY9" fmla="*/ 1667953 h 1680131"/>
                <a:gd name="connsiteX10" fmla="*/ 1667953 w 3335906"/>
                <a:gd name="connsiteY10" fmla="*/ 0 h 1680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335906" h="1680131">
                  <a:moveTo>
                    <a:pt x="1667953" y="0"/>
                  </a:moveTo>
                  <a:cubicBezTo>
                    <a:pt x="2589139" y="0"/>
                    <a:pt x="3335906" y="746768"/>
                    <a:pt x="3335906" y="1667953"/>
                  </a:cubicBezTo>
                  <a:lnTo>
                    <a:pt x="3334679" y="1680131"/>
                  </a:lnTo>
                  <a:lnTo>
                    <a:pt x="3216580" y="1680131"/>
                  </a:lnTo>
                  <a:lnTo>
                    <a:pt x="3217328" y="1672709"/>
                  </a:lnTo>
                  <a:cubicBezTo>
                    <a:pt x="3217328" y="817013"/>
                    <a:pt x="2523649" y="123333"/>
                    <a:pt x="1667953" y="123333"/>
                  </a:cubicBezTo>
                  <a:cubicBezTo>
                    <a:pt x="812258" y="123333"/>
                    <a:pt x="118578" y="817013"/>
                    <a:pt x="118578" y="1672709"/>
                  </a:cubicBezTo>
                  <a:lnTo>
                    <a:pt x="119326" y="1680131"/>
                  </a:lnTo>
                  <a:lnTo>
                    <a:pt x="1228" y="1680131"/>
                  </a:lnTo>
                  <a:lnTo>
                    <a:pt x="0" y="1667953"/>
                  </a:lnTo>
                  <a:cubicBezTo>
                    <a:pt x="0" y="746768"/>
                    <a:pt x="746768" y="0"/>
                    <a:pt x="1667953" y="0"/>
                  </a:cubicBezTo>
                  <a:close/>
                </a:path>
              </a:pathLst>
            </a:custGeom>
            <a:solidFill>
              <a:srgbClr val="C001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任意多边形 6"/>
            <p:cNvSpPr/>
            <p:nvPr/>
          </p:nvSpPr>
          <p:spPr>
            <a:xfrm>
              <a:off x="1449939" y="2422519"/>
              <a:ext cx="2896961" cy="1450000"/>
            </a:xfrm>
            <a:custGeom>
              <a:avLst/>
              <a:gdLst>
                <a:gd name="connsiteX0" fmla="*/ 1411502 w 2823004"/>
                <a:gd name="connsiteY0" fmla="*/ 0 h 1412983"/>
                <a:gd name="connsiteX1" fmla="*/ 2823004 w 2823004"/>
                <a:gd name="connsiteY1" fmla="*/ 1411502 h 1412983"/>
                <a:gd name="connsiteX2" fmla="*/ 2822929 w 2823004"/>
                <a:gd name="connsiteY2" fmla="*/ 1412983 h 1412983"/>
                <a:gd name="connsiteX3" fmla="*/ 75 w 2823004"/>
                <a:gd name="connsiteY3" fmla="*/ 1412983 h 1412983"/>
                <a:gd name="connsiteX4" fmla="*/ 0 w 2823004"/>
                <a:gd name="connsiteY4" fmla="*/ 1411502 h 1412983"/>
                <a:gd name="connsiteX5" fmla="*/ 1411502 w 2823004"/>
                <a:gd name="connsiteY5" fmla="*/ 0 h 1412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23004" h="1412983">
                  <a:moveTo>
                    <a:pt x="1411502" y="0"/>
                  </a:moveTo>
                  <a:cubicBezTo>
                    <a:pt x="2191053" y="0"/>
                    <a:pt x="2823004" y="631951"/>
                    <a:pt x="2823004" y="1411502"/>
                  </a:cubicBezTo>
                  <a:lnTo>
                    <a:pt x="2822929" y="1412983"/>
                  </a:lnTo>
                  <a:lnTo>
                    <a:pt x="75" y="1412983"/>
                  </a:lnTo>
                  <a:lnTo>
                    <a:pt x="0" y="1411502"/>
                  </a:lnTo>
                  <a:cubicBezTo>
                    <a:pt x="0" y="631951"/>
                    <a:pt x="631951" y="0"/>
                    <a:pt x="1411502" y="0"/>
                  </a:cubicBezTo>
                  <a:close/>
                </a:path>
              </a:pathLst>
            </a:custGeom>
            <a:solidFill>
              <a:srgbClr val="3E41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8EA5ED3A-4B1F-8BC4-4266-3F4C11A42336}"/>
              </a:ext>
            </a:extLst>
          </p:cNvPr>
          <p:cNvGrpSpPr/>
          <p:nvPr/>
        </p:nvGrpSpPr>
        <p:grpSpPr>
          <a:xfrm>
            <a:off x="1016419" y="2006633"/>
            <a:ext cx="3335906" cy="1684489"/>
            <a:chOff x="1220887" y="2188030"/>
            <a:chExt cx="3335906" cy="1684489"/>
          </a:xfrm>
        </p:grpSpPr>
        <p:sp>
          <p:nvSpPr>
            <p:cNvPr id="12" name="任意多边形 5">
              <a:extLst>
                <a:ext uri="{FF2B5EF4-FFF2-40B4-BE49-F238E27FC236}">
                  <a16:creationId xmlns:a16="http://schemas.microsoft.com/office/drawing/2014/main" id="{0FA82E6D-CA89-894C-EED8-B802BA9C813F}"/>
                </a:ext>
              </a:extLst>
            </p:cNvPr>
            <p:cNvSpPr/>
            <p:nvPr/>
          </p:nvSpPr>
          <p:spPr>
            <a:xfrm>
              <a:off x="1220887" y="2188030"/>
              <a:ext cx="3335906" cy="1680131"/>
            </a:xfrm>
            <a:custGeom>
              <a:avLst/>
              <a:gdLst>
                <a:gd name="connsiteX0" fmla="*/ 1667953 w 3335906"/>
                <a:gd name="connsiteY0" fmla="*/ 0 h 1680131"/>
                <a:gd name="connsiteX1" fmla="*/ 3335906 w 3335906"/>
                <a:gd name="connsiteY1" fmla="*/ 1667953 h 1680131"/>
                <a:gd name="connsiteX2" fmla="*/ 3334679 w 3335906"/>
                <a:gd name="connsiteY2" fmla="*/ 1680131 h 1680131"/>
                <a:gd name="connsiteX3" fmla="*/ 3216580 w 3335906"/>
                <a:gd name="connsiteY3" fmla="*/ 1680131 h 1680131"/>
                <a:gd name="connsiteX4" fmla="*/ 3217328 w 3335906"/>
                <a:gd name="connsiteY4" fmla="*/ 1672709 h 1680131"/>
                <a:gd name="connsiteX5" fmla="*/ 1667953 w 3335906"/>
                <a:gd name="connsiteY5" fmla="*/ 123333 h 1680131"/>
                <a:gd name="connsiteX6" fmla="*/ 118578 w 3335906"/>
                <a:gd name="connsiteY6" fmla="*/ 1672709 h 1680131"/>
                <a:gd name="connsiteX7" fmla="*/ 119326 w 3335906"/>
                <a:gd name="connsiteY7" fmla="*/ 1680131 h 1680131"/>
                <a:gd name="connsiteX8" fmla="*/ 1228 w 3335906"/>
                <a:gd name="connsiteY8" fmla="*/ 1680131 h 1680131"/>
                <a:gd name="connsiteX9" fmla="*/ 0 w 3335906"/>
                <a:gd name="connsiteY9" fmla="*/ 1667953 h 1680131"/>
                <a:gd name="connsiteX10" fmla="*/ 1667953 w 3335906"/>
                <a:gd name="connsiteY10" fmla="*/ 0 h 1680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335906" h="1680131">
                  <a:moveTo>
                    <a:pt x="1667953" y="0"/>
                  </a:moveTo>
                  <a:cubicBezTo>
                    <a:pt x="2589139" y="0"/>
                    <a:pt x="3335906" y="746768"/>
                    <a:pt x="3335906" y="1667953"/>
                  </a:cubicBezTo>
                  <a:lnTo>
                    <a:pt x="3334679" y="1680131"/>
                  </a:lnTo>
                  <a:lnTo>
                    <a:pt x="3216580" y="1680131"/>
                  </a:lnTo>
                  <a:lnTo>
                    <a:pt x="3217328" y="1672709"/>
                  </a:lnTo>
                  <a:cubicBezTo>
                    <a:pt x="3217328" y="817013"/>
                    <a:pt x="2523649" y="123333"/>
                    <a:pt x="1667953" y="123333"/>
                  </a:cubicBezTo>
                  <a:cubicBezTo>
                    <a:pt x="812258" y="123333"/>
                    <a:pt x="118578" y="817013"/>
                    <a:pt x="118578" y="1672709"/>
                  </a:cubicBezTo>
                  <a:lnTo>
                    <a:pt x="119326" y="1680131"/>
                  </a:lnTo>
                  <a:lnTo>
                    <a:pt x="1228" y="1680131"/>
                  </a:lnTo>
                  <a:lnTo>
                    <a:pt x="0" y="1667953"/>
                  </a:lnTo>
                  <a:cubicBezTo>
                    <a:pt x="0" y="746768"/>
                    <a:pt x="746768" y="0"/>
                    <a:pt x="1667953" y="0"/>
                  </a:cubicBezTo>
                  <a:close/>
                </a:path>
              </a:pathLst>
            </a:custGeom>
            <a:solidFill>
              <a:srgbClr val="C001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任意多边形 6">
              <a:extLst>
                <a:ext uri="{FF2B5EF4-FFF2-40B4-BE49-F238E27FC236}">
                  <a16:creationId xmlns:a16="http://schemas.microsoft.com/office/drawing/2014/main" id="{F79A7F4C-FA0F-EBA7-AC1C-221007EDCF50}"/>
                </a:ext>
              </a:extLst>
            </p:cNvPr>
            <p:cNvSpPr/>
            <p:nvPr/>
          </p:nvSpPr>
          <p:spPr>
            <a:xfrm>
              <a:off x="1449939" y="2422519"/>
              <a:ext cx="2896961" cy="1450000"/>
            </a:xfrm>
            <a:custGeom>
              <a:avLst/>
              <a:gdLst>
                <a:gd name="connsiteX0" fmla="*/ 1411502 w 2823004"/>
                <a:gd name="connsiteY0" fmla="*/ 0 h 1412983"/>
                <a:gd name="connsiteX1" fmla="*/ 2823004 w 2823004"/>
                <a:gd name="connsiteY1" fmla="*/ 1411502 h 1412983"/>
                <a:gd name="connsiteX2" fmla="*/ 2822929 w 2823004"/>
                <a:gd name="connsiteY2" fmla="*/ 1412983 h 1412983"/>
                <a:gd name="connsiteX3" fmla="*/ 75 w 2823004"/>
                <a:gd name="connsiteY3" fmla="*/ 1412983 h 1412983"/>
                <a:gd name="connsiteX4" fmla="*/ 0 w 2823004"/>
                <a:gd name="connsiteY4" fmla="*/ 1411502 h 1412983"/>
                <a:gd name="connsiteX5" fmla="*/ 1411502 w 2823004"/>
                <a:gd name="connsiteY5" fmla="*/ 0 h 1412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23004" h="1412983">
                  <a:moveTo>
                    <a:pt x="1411502" y="0"/>
                  </a:moveTo>
                  <a:cubicBezTo>
                    <a:pt x="2191053" y="0"/>
                    <a:pt x="2823004" y="631951"/>
                    <a:pt x="2823004" y="1411502"/>
                  </a:cubicBezTo>
                  <a:lnTo>
                    <a:pt x="2822929" y="1412983"/>
                  </a:lnTo>
                  <a:lnTo>
                    <a:pt x="75" y="1412983"/>
                  </a:lnTo>
                  <a:lnTo>
                    <a:pt x="0" y="1411502"/>
                  </a:lnTo>
                  <a:cubicBezTo>
                    <a:pt x="0" y="631951"/>
                    <a:pt x="631951" y="0"/>
                    <a:pt x="1411502" y="0"/>
                  </a:cubicBezTo>
                  <a:close/>
                </a:path>
              </a:pathLst>
            </a:custGeom>
            <a:solidFill>
              <a:srgbClr val="3E41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4" name="文本框 13">
            <a:extLst>
              <a:ext uri="{FF2B5EF4-FFF2-40B4-BE49-F238E27FC236}">
                <a16:creationId xmlns:a16="http://schemas.microsoft.com/office/drawing/2014/main" id="{CAF9ABDF-D406-5708-47CB-CCF0436D6C7A}"/>
              </a:ext>
            </a:extLst>
          </p:cNvPr>
          <p:cNvSpPr txBox="1"/>
          <p:nvPr/>
        </p:nvSpPr>
        <p:spPr>
          <a:xfrm>
            <a:off x="1473143" y="2965574"/>
            <a:ext cx="24224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AR</a:t>
            </a:r>
            <a:r>
              <a:rPr lang="zh-CN" altLang="en-US" sz="3200" b="1" dirty="0">
                <a:solidFill>
                  <a:schemeClr val="bg1"/>
                </a:solidFill>
                <a:latin typeface="Agency FB" panose="020B0503020202020204" pitchFamily="34" charset="0"/>
                <a:ea typeface="微软雅黑" panose="020B0503020204020204" pitchFamily="34" charset="-122"/>
              </a:rPr>
              <a:t>场景应用</a:t>
            </a:r>
            <a:endParaRPr lang="en-US" altLang="zh-CN" sz="3200" b="1" dirty="0">
              <a:solidFill>
                <a:schemeClr val="bg1"/>
              </a:solidFill>
              <a:latin typeface="Agency FB" panose="020B0503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B45DDFAD-A670-45AD-B2D5-D888D349FCE1}"/>
              </a:ext>
            </a:extLst>
          </p:cNvPr>
          <p:cNvSpPr txBox="1"/>
          <p:nvPr/>
        </p:nvSpPr>
        <p:spPr>
          <a:xfrm>
            <a:off x="4946110" y="2657798"/>
            <a:ext cx="595098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从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AR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VR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设备中获取</a:t>
            </a:r>
            <a:r>
              <a:rPr lang="zh-CN" altLang="en-US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输入的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数据信息，输出端连接到所需生成的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3D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模型中，获取对应空间的骨骼坐标变换信息。在输入端所做的动作可以被实时反馈到应用程序中，形成特定的手势或动作，完成交互的功能</a:t>
            </a:r>
            <a:r>
              <a:rPr lang="zh-CN" altLang="en-US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zh-CN" altLang="en-US" dirty="0"/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38DFE503-9E7E-2548-BFDF-96B8F6494669}"/>
              </a:ext>
            </a:extLst>
          </p:cNvPr>
          <p:cNvGrpSpPr/>
          <p:nvPr/>
        </p:nvGrpSpPr>
        <p:grpSpPr>
          <a:xfrm>
            <a:off x="1031432" y="3683815"/>
            <a:ext cx="3335906" cy="1680131"/>
            <a:chOff x="4443059" y="3868161"/>
            <a:chExt cx="3335906" cy="1680131"/>
          </a:xfrm>
        </p:grpSpPr>
        <p:sp>
          <p:nvSpPr>
            <p:cNvPr id="17" name="任意多边形 7">
              <a:extLst>
                <a:ext uri="{FF2B5EF4-FFF2-40B4-BE49-F238E27FC236}">
                  <a16:creationId xmlns:a16="http://schemas.microsoft.com/office/drawing/2014/main" id="{8E2EA565-B1CE-47FB-41A0-95E91794E998}"/>
                </a:ext>
              </a:extLst>
            </p:cNvPr>
            <p:cNvSpPr/>
            <p:nvPr/>
          </p:nvSpPr>
          <p:spPr>
            <a:xfrm flipV="1">
              <a:off x="4443059" y="3868161"/>
              <a:ext cx="3335906" cy="1680131"/>
            </a:xfrm>
            <a:custGeom>
              <a:avLst/>
              <a:gdLst>
                <a:gd name="connsiteX0" fmla="*/ 1667953 w 3335906"/>
                <a:gd name="connsiteY0" fmla="*/ 0 h 1680131"/>
                <a:gd name="connsiteX1" fmla="*/ 3335906 w 3335906"/>
                <a:gd name="connsiteY1" fmla="*/ 1667953 h 1680131"/>
                <a:gd name="connsiteX2" fmla="*/ 3334679 w 3335906"/>
                <a:gd name="connsiteY2" fmla="*/ 1680131 h 1680131"/>
                <a:gd name="connsiteX3" fmla="*/ 3216580 w 3335906"/>
                <a:gd name="connsiteY3" fmla="*/ 1680131 h 1680131"/>
                <a:gd name="connsiteX4" fmla="*/ 3217328 w 3335906"/>
                <a:gd name="connsiteY4" fmla="*/ 1672709 h 1680131"/>
                <a:gd name="connsiteX5" fmla="*/ 1667953 w 3335906"/>
                <a:gd name="connsiteY5" fmla="*/ 123333 h 1680131"/>
                <a:gd name="connsiteX6" fmla="*/ 118578 w 3335906"/>
                <a:gd name="connsiteY6" fmla="*/ 1672709 h 1680131"/>
                <a:gd name="connsiteX7" fmla="*/ 119326 w 3335906"/>
                <a:gd name="connsiteY7" fmla="*/ 1680131 h 1680131"/>
                <a:gd name="connsiteX8" fmla="*/ 1228 w 3335906"/>
                <a:gd name="connsiteY8" fmla="*/ 1680131 h 1680131"/>
                <a:gd name="connsiteX9" fmla="*/ 0 w 3335906"/>
                <a:gd name="connsiteY9" fmla="*/ 1667953 h 1680131"/>
                <a:gd name="connsiteX10" fmla="*/ 1667953 w 3335906"/>
                <a:gd name="connsiteY10" fmla="*/ 0 h 1680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335906" h="1680131">
                  <a:moveTo>
                    <a:pt x="1667953" y="0"/>
                  </a:moveTo>
                  <a:cubicBezTo>
                    <a:pt x="2589139" y="0"/>
                    <a:pt x="3335906" y="746768"/>
                    <a:pt x="3335906" y="1667953"/>
                  </a:cubicBezTo>
                  <a:lnTo>
                    <a:pt x="3334679" y="1680131"/>
                  </a:lnTo>
                  <a:lnTo>
                    <a:pt x="3216580" y="1680131"/>
                  </a:lnTo>
                  <a:lnTo>
                    <a:pt x="3217328" y="1672709"/>
                  </a:lnTo>
                  <a:cubicBezTo>
                    <a:pt x="3217328" y="817013"/>
                    <a:pt x="2523649" y="123333"/>
                    <a:pt x="1667953" y="123333"/>
                  </a:cubicBezTo>
                  <a:cubicBezTo>
                    <a:pt x="812258" y="123333"/>
                    <a:pt x="118578" y="817013"/>
                    <a:pt x="118578" y="1672709"/>
                  </a:cubicBezTo>
                  <a:lnTo>
                    <a:pt x="119326" y="1680131"/>
                  </a:lnTo>
                  <a:lnTo>
                    <a:pt x="1228" y="1680131"/>
                  </a:lnTo>
                  <a:lnTo>
                    <a:pt x="0" y="1667953"/>
                  </a:lnTo>
                  <a:cubicBezTo>
                    <a:pt x="0" y="746768"/>
                    <a:pt x="746768" y="0"/>
                    <a:pt x="1667953" y="0"/>
                  </a:cubicBezTo>
                  <a:close/>
                </a:path>
              </a:pathLst>
            </a:custGeom>
            <a:solidFill>
              <a:srgbClr val="C001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任意多边形 11">
              <a:extLst>
                <a:ext uri="{FF2B5EF4-FFF2-40B4-BE49-F238E27FC236}">
                  <a16:creationId xmlns:a16="http://schemas.microsoft.com/office/drawing/2014/main" id="{0B31BEB0-0BB0-7813-2576-EF1E80DF2704}"/>
                </a:ext>
              </a:extLst>
            </p:cNvPr>
            <p:cNvSpPr/>
            <p:nvPr/>
          </p:nvSpPr>
          <p:spPr>
            <a:xfrm flipV="1">
              <a:off x="4662531" y="3875468"/>
              <a:ext cx="2896961" cy="1450000"/>
            </a:xfrm>
            <a:custGeom>
              <a:avLst/>
              <a:gdLst>
                <a:gd name="connsiteX0" fmla="*/ 1411502 w 2823004"/>
                <a:gd name="connsiteY0" fmla="*/ 0 h 1412983"/>
                <a:gd name="connsiteX1" fmla="*/ 2823004 w 2823004"/>
                <a:gd name="connsiteY1" fmla="*/ 1411502 h 1412983"/>
                <a:gd name="connsiteX2" fmla="*/ 2822929 w 2823004"/>
                <a:gd name="connsiteY2" fmla="*/ 1412983 h 1412983"/>
                <a:gd name="connsiteX3" fmla="*/ 75 w 2823004"/>
                <a:gd name="connsiteY3" fmla="*/ 1412983 h 1412983"/>
                <a:gd name="connsiteX4" fmla="*/ 0 w 2823004"/>
                <a:gd name="connsiteY4" fmla="*/ 1411502 h 1412983"/>
                <a:gd name="connsiteX5" fmla="*/ 1411502 w 2823004"/>
                <a:gd name="connsiteY5" fmla="*/ 0 h 1412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23004" h="1412983">
                  <a:moveTo>
                    <a:pt x="1411502" y="0"/>
                  </a:moveTo>
                  <a:cubicBezTo>
                    <a:pt x="2191053" y="0"/>
                    <a:pt x="2823004" y="631951"/>
                    <a:pt x="2823004" y="1411502"/>
                  </a:cubicBezTo>
                  <a:lnTo>
                    <a:pt x="2822929" y="1412983"/>
                  </a:lnTo>
                  <a:lnTo>
                    <a:pt x="75" y="1412983"/>
                  </a:lnTo>
                  <a:lnTo>
                    <a:pt x="0" y="1411502"/>
                  </a:lnTo>
                  <a:cubicBezTo>
                    <a:pt x="0" y="631951"/>
                    <a:pt x="631951" y="0"/>
                    <a:pt x="1411502" y="0"/>
                  </a:cubicBezTo>
                  <a:close/>
                </a:path>
              </a:pathLst>
            </a:custGeom>
            <a:solidFill>
              <a:srgbClr val="3E41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510031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2.22222E-6 L -0.26667 2.22222E-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333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2.22222E-6 L -0.2664 -2.22222E-6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32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/>
          <p:cNvGrpSpPr/>
          <p:nvPr/>
        </p:nvGrpSpPr>
        <p:grpSpPr>
          <a:xfrm>
            <a:off x="-1" y="1492347"/>
            <a:ext cx="3317430" cy="2632835"/>
            <a:chOff x="-1" y="1492347"/>
            <a:chExt cx="3317430" cy="2632835"/>
          </a:xfrm>
        </p:grpSpPr>
        <p:sp>
          <p:nvSpPr>
            <p:cNvPr id="20" name="任意多边形 19"/>
            <p:cNvSpPr/>
            <p:nvPr/>
          </p:nvSpPr>
          <p:spPr>
            <a:xfrm>
              <a:off x="-1" y="2591803"/>
              <a:ext cx="2996972" cy="1533379"/>
            </a:xfrm>
            <a:custGeom>
              <a:avLst/>
              <a:gdLst>
                <a:gd name="connsiteX0" fmla="*/ 0 w 2996972"/>
                <a:gd name="connsiteY0" fmla="*/ 0 h 1533379"/>
                <a:gd name="connsiteX1" fmla="*/ 1316551 w 2996972"/>
                <a:gd name="connsiteY1" fmla="*/ 0 h 1533379"/>
                <a:gd name="connsiteX2" fmla="*/ 1465829 w 2996972"/>
                <a:gd name="connsiteY2" fmla="*/ 0 h 1533379"/>
                <a:gd name="connsiteX3" fmla="*/ 2747118 w 2996972"/>
                <a:gd name="connsiteY3" fmla="*/ 0 h 1533379"/>
                <a:gd name="connsiteX4" fmla="*/ 2747118 w 2996972"/>
                <a:gd name="connsiteY4" fmla="*/ 1109881 h 1533379"/>
                <a:gd name="connsiteX5" fmla="*/ 2749057 w 2996972"/>
                <a:gd name="connsiteY5" fmla="*/ 1090290 h 1533379"/>
                <a:gd name="connsiteX6" fmla="*/ 2913319 w 2996972"/>
                <a:gd name="connsiteY6" fmla="*/ 872451 h 1533379"/>
                <a:gd name="connsiteX7" fmla="*/ 2987451 w 2996972"/>
                <a:gd name="connsiteY7" fmla="*/ 833997 h 1533379"/>
                <a:gd name="connsiteX8" fmla="*/ 2987451 w 2996972"/>
                <a:gd name="connsiteY8" fmla="*/ 0 h 1533379"/>
                <a:gd name="connsiteX9" fmla="*/ 2996972 w 2996972"/>
                <a:gd name="connsiteY9" fmla="*/ 0 h 1533379"/>
                <a:gd name="connsiteX10" fmla="*/ 2996972 w 2996972"/>
                <a:gd name="connsiteY10" fmla="*/ 1533379 h 1533379"/>
                <a:gd name="connsiteX11" fmla="*/ 1465829 w 2996972"/>
                <a:gd name="connsiteY11" fmla="*/ 1533379 h 1533379"/>
                <a:gd name="connsiteX12" fmla="*/ 1316551 w 2996972"/>
                <a:gd name="connsiteY12" fmla="*/ 1533379 h 1533379"/>
                <a:gd name="connsiteX13" fmla="*/ 0 w 2996972"/>
                <a:gd name="connsiteY13" fmla="*/ 1533379 h 1533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996972" h="1533379">
                  <a:moveTo>
                    <a:pt x="0" y="0"/>
                  </a:moveTo>
                  <a:lnTo>
                    <a:pt x="1316551" y="0"/>
                  </a:lnTo>
                  <a:lnTo>
                    <a:pt x="1465829" y="0"/>
                  </a:lnTo>
                  <a:lnTo>
                    <a:pt x="2747118" y="0"/>
                  </a:lnTo>
                  <a:lnTo>
                    <a:pt x="2747118" y="1109881"/>
                  </a:lnTo>
                  <a:lnTo>
                    <a:pt x="2749057" y="1090290"/>
                  </a:lnTo>
                  <a:cubicBezTo>
                    <a:pt x="2764126" y="1017626"/>
                    <a:pt x="2826727" y="931288"/>
                    <a:pt x="2913319" y="872451"/>
                  </a:cubicBezTo>
                  <a:lnTo>
                    <a:pt x="2987451" y="833997"/>
                  </a:lnTo>
                  <a:lnTo>
                    <a:pt x="2987451" y="0"/>
                  </a:lnTo>
                  <a:lnTo>
                    <a:pt x="2996972" y="0"/>
                  </a:lnTo>
                  <a:lnTo>
                    <a:pt x="2996972" y="1533379"/>
                  </a:lnTo>
                  <a:lnTo>
                    <a:pt x="1465829" y="1533379"/>
                  </a:lnTo>
                  <a:lnTo>
                    <a:pt x="1316551" y="1533379"/>
                  </a:lnTo>
                  <a:lnTo>
                    <a:pt x="0" y="1533379"/>
                  </a:lnTo>
                  <a:close/>
                </a:path>
              </a:pathLst>
            </a:custGeom>
            <a:solidFill>
              <a:srgbClr val="C001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任意多边形 14"/>
            <p:cNvSpPr/>
            <p:nvPr/>
          </p:nvSpPr>
          <p:spPr>
            <a:xfrm rot="20700676">
              <a:off x="1591986" y="1492347"/>
              <a:ext cx="1725443" cy="2263599"/>
            </a:xfrm>
            <a:custGeom>
              <a:avLst/>
              <a:gdLst>
                <a:gd name="connsiteX0" fmla="*/ 779254 w 1725443"/>
                <a:gd name="connsiteY0" fmla="*/ 18962 h 2263599"/>
                <a:gd name="connsiteX1" fmla="*/ 925982 w 1725443"/>
                <a:gd name="connsiteY1" fmla="*/ 106386 h 2263599"/>
                <a:gd name="connsiteX2" fmla="*/ 934396 w 1725443"/>
                <a:gd name="connsiteY2" fmla="*/ 119050 h 2263599"/>
                <a:gd name="connsiteX3" fmla="*/ 1725443 w 1725443"/>
                <a:gd name="connsiteY3" fmla="*/ 825565 h 2263599"/>
                <a:gd name="connsiteX4" fmla="*/ 1719088 w 1725443"/>
                <a:gd name="connsiteY4" fmla="*/ 828955 h 2263599"/>
                <a:gd name="connsiteX5" fmla="*/ 1719697 w 1725443"/>
                <a:gd name="connsiteY5" fmla="*/ 829118 h 2263599"/>
                <a:gd name="connsiteX6" fmla="*/ 1368129 w 1725443"/>
                <a:gd name="connsiteY6" fmla="*/ 2142222 h 2263599"/>
                <a:gd name="connsiteX7" fmla="*/ 1158795 w 1725443"/>
                <a:gd name="connsiteY7" fmla="*/ 2086175 h 2263599"/>
                <a:gd name="connsiteX8" fmla="*/ 1482808 w 1725443"/>
                <a:gd name="connsiteY8" fmla="*/ 875989 h 2263599"/>
                <a:gd name="connsiteX9" fmla="*/ 882695 w 1725443"/>
                <a:gd name="connsiteY9" fmla="*/ 285854 h 2263599"/>
                <a:gd name="connsiteX10" fmla="*/ 877624 w 1725443"/>
                <a:gd name="connsiteY10" fmla="*/ 291010 h 2263599"/>
                <a:gd name="connsiteX11" fmla="*/ 858594 w 1725443"/>
                <a:gd name="connsiteY11" fmla="*/ 265082 h 2263599"/>
                <a:gd name="connsiteX12" fmla="*/ 713583 w 1725443"/>
                <a:gd name="connsiteY12" fmla="*/ 184744 h 2263599"/>
                <a:gd name="connsiteX13" fmla="*/ 423891 w 1725443"/>
                <a:gd name="connsiteY13" fmla="*/ 288976 h 2263599"/>
                <a:gd name="connsiteX14" fmla="*/ 423139 w 1725443"/>
                <a:gd name="connsiteY14" fmla="*/ 295348 h 2263599"/>
                <a:gd name="connsiteX15" fmla="*/ 1212724 w 1725443"/>
                <a:gd name="connsiteY15" fmla="*/ 1005710 h 2263599"/>
                <a:gd name="connsiteX16" fmla="*/ 865986 w 1725443"/>
                <a:gd name="connsiteY16" fmla="*/ 2263599 h 2263599"/>
                <a:gd name="connsiteX17" fmla="*/ 0 w 1725443"/>
                <a:gd name="connsiteY17" fmla="*/ 1407543 h 2263599"/>
                <a:gd name="connsiteX18" fmla="*/ 319954 w 1725443"/>
                <a:gd name="connsiteY18" fmla="*/ 212520 h 2263599"/>
                <a:gd name="connsiteX19" fmla="*/ 322720 w 1725443"/>
                <a:gd name="connsiteY19" fmla="*/ 192668 h 2263599"/>
                <a:gd name="connsiteX20" fmla="*/ 649441 w 1725443"/>
                <a:gd name="connsiteY20" fmla="*/ 0 h 2263599"/>
                <a:gd name="connsiteX21" fmla="*/ 779254 w 1725443"/>
                <a:gd name="connsiteY21" fmla="*/ 18962 h 2263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725443" h="2263599">
                  <a:moveTo>
                    <a:pt x="779254" y="18962"/>
                  </a:moveTo>
                  <a:cubicBezTo>
                    <a:pt x="839102" y="37278"/>
                    <a:pt x="890023" y="67875"/>
                    <a:pt x="925982" y="106386"/>
                  </a:cubicBezTo>
                  <a:lnTo>
                    <a:pt x="934396" y="119050"/>
                  </a:lnTo>
                  <a:lnTo>
                    <a:pt x="1725443" y="825565"/>
                  </a:lnTo>
                  <a:lnTo>
                    <a:pt x="1719088" y="828955"/>
                  </a:lnTo>
                  <a:lnTo>
                    <a:pt x="1719697" y="829118"/>
                  </a:lnTo>
                  <a:lnTo>
                    <a:pt x="1368129" y="2142222"/>
                  </a:lnTo>
                  <a:lnTo>
                    <a:pt x="1158795" y="2086175"/>
                  </a:lnTo>
                  <a:lnTo>
                    <a:pt x="1482808" y="875989"/>
                  </a:lnTo>
                  <a:lnTo>
                    <a:pt x="882695" y="285854"/>
                  </a:lnTo>
                  <a:lnTo>
                    <a:pt x="877624" y="291010"/>
                  </a:lnTo>
                  <a:lnTo>
                    <a:pt x="858594" y="265082"/>
                  </a:lnTo>
                  <a:cubicBezTo>
                    <a:pt x="822847" y="229577"/>
                    <a:pt x="772606" y="200547"/>
                    <a:pt x="713583" y="184744"/>
                  </a:cubicBezTo>
                  <a:cubicBezTo>
                    <a:pt x="578674" y="148623"/>
                    <a:pt x="448975" y="195290"/>
                    <a:pt x="423891" y="288976"/>
                  </a:cubicBezTo>
                  <a:lnTo>
                    <a:pt x="423139" y="295348"/>
                  </a:lnTo>
                  <a:lnTo>
                    <a:pt x="1212724" y="1005710"/>
                  </a:lnTo>
                  <a:lnTo>
                    <a:pt x="865986" y="2263599"/>
                  </a:lnTo>
                  <a:lnTo>
                    <a:pt x="0" y="1407543"/>
                  </a:lnTo>
                  <a:lnTo>
                    <a:pt x="319954" y="212520"/>
                  </a:lnTo>
                  <a:lnTo>
                    <a:pt x="322720" y="192668"/>
                  </a:lnTo>
                  <a:cubicBezTo>
                    <a:pt x="353817" y="82713"/>
                    <a:pt x="488279" y="0"/>
                    <a:pt x="649441" y="0"/>
                  </a:cubicBezTo>
                  <a:cubicBezTo>
                    <a:pt x="695487" y="0"/>
                    <a:pt x="739354" y="6752"/>
                    <a:pt x="779254" y="18962"/>
                  </a:cubicBezTo>
                  <a:close/>
                </a:path>
              </a:pathLst>
            </a:custGeom>
            <a:solidFill>
              <a:srgbClr val="3E41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矩形 17"/>
            <p:cNvSpPr/>
            <p:nvPr/>
          </p:nvSpPr>
          <p:spPr>
            <a:xfrm>
              <a:off x="503454" y="2795956"/>
              <a:ext cx="1037463" cy="110799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6600" b="1" dirty="0">
                  <a:solidFill>
                    <a:prstClr val="white"/>
                  </a:solidFill>
                  <a:latin typeface="方正姚体" panose="02010601030101010101" pitchFamily="2" charset="-122"/>
                  <a:ea typeface="方正姚体" panose="02010601030101010101" pitchFamily="2" charset="-122"/>
                </a:rPr>
                <a:t>03</a:t>
              </a:r>
              <a:endParaRPr lang="zh-CN" altLang="en-US" sz="6600" dirty="0">
                <a:solidFill>
                  <a:prstClr val="white"/>
                </a:solidFill>
                <a:latin typeface="方正姚体" panose="02010601030101010101" pitchFamily="2" charset="-122"/>
                <a:ea typeface="方正姚体" panose="02010601030101010101" pitchFamily="2" charset="-122"/>
              </a:endParaRPr>
            </a:p>
          </p:txBody>
        </p:sp>
      </p:grpSp>
      <p:sp>
        <p:nvSpPr>
          <p:cNvPr id="19" name="矩形 18"/>
          <p:cNvSpPr/>
          <p:nvPr/>
        </p:nvSpPr>
        <p:spPr>
          <a:xfrm>
            <a:off x="3009043" y="2591802"/>
            <a:ext cx="9182957" cy="1533379"/>
          </a:xfrm>
          <a:prstGeom prst="rect">
            <a:avLst/>
          </a:prstGeom>
          <a:solidFill>
            <a:srgbClr val="3E41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3239580" y="2795956"/>
            <a:ext cx="713863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7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课题难点</a:t>
            </a:r>
          </a:p>
        </p:txBody>
      </p:sp>
    </p:spTree>
    <p:extLst>
      <p:ext uri="{BB962C8B-B14F-4D97-AF65-F5344CB8AC3E}">
        <p14:creationId xmlns:p14="http://schemas.microsoft.com/office/powerpoint/2010/main" val="38010612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/>
          <p:cNvGrpSpPr/>
          <p:nvPr/>
        </p:nvGrpSpPr>
        <p:grpSpPr>
          <a:xfrm>
            <a:off x="-1" y="1492347"/>
            <a:ext cx="3317430" cy="2632835"/>
            <a:chOff x="-1" y="1492347"/>
            <a:chExt cx="3317430" cy="2632835"/>
          </a:xfrm>
        </p:grpSpPr>
        <p:sp>
          <p:nvSpPr>
            <p:cNvPr id="20" name="任意多边形 19"/>
            <p:cNvSpPr/>
            <p:nvPr/>
          </p:nvSpPr>
          <p:spPr>
            <a:xfrm>
              <a:off x="-1" y="2591803"/>
              <a:ext cx="2996972" cy="1533379"/>
            </a:xfrm>
            <a:custGeom>
              <a:avLst/>
              <a:gdLst>
                <a:gd name="connsiteX0" fmla="*/ 0 w 2996972"/>
                <a:gd name="connsiteY0" fmla="*/ 0 h 1533379"/>
                <a:gd name="connsiteX1" fmla="*/ 1316551 w 2996972"/>
                <a:gd name="connsiteY1" fmla="*/ 0 h 1533379"/>
                <a:gd name="connsiteX2" fmla="*/ 1465829 w 2996972"/>
                <a:gd name="connsiteY2" fmla="*/ 0 h 1533379"/>
                <a:gd name="connsiteX3" fmla="*/ 2747118 w 2996972"/>
                <a:gd name="connsiteY3" fmla="*/ 0 h 1533379"/>
                <a:gd name="connsiteX4" fmla="*/ 2747118 w 2996972"/>
                <a:gd name="connsiteY4" fmla="*/ 1109881 h 1533379"/>
                <a:gd name="connsiteX5" fmla="*/ 2749057 w 2996972"/>
                <a:gd name="connsiteY5" fmla="*/ 1090290 h 1533379"/>
                <a:gd name="connsiteX6" fmla="*/ 2913319 w 2996972"/>
                <a:gd name="connsiteY6" fmla="*/ 872451 h 1533379"/>
                <a:gd name="connsiteX7" fmla="*/ 2987451 w 2996972"/>
                <a:gd name="connsiteY7" fmla="*/ 833997 h 1533379"/>
                <a:gd name="connsiteX8" fmla="*/ 2987451 w 2996972"/>
                <a:gd name="connsiteY8" fmla="*/ 0 h 1533379"/>
                <a:gd name="connsiteX9" fmla="*/ 2996972 w 2996972"/>
                <a:gd name="connsiteY9" fmla="*/ 0 h 1533379"/>
                <a:gd name="connsiteX10" fmla="*/ 2996972 w 2996972"/>
                <a:gd name="connsiteY10" fmla="*/ 1533379 h 1533379"/>
                <a:gd name="connsiteX11" fmla="*/ 1465829 w 2996972"/>
                <a:gd name="connsiteY11" fmla="*/ 1533379 h 1533379"/>
                <a:gd name="connsiteX12" fmla="*/ 1316551 w 2996972"/>
                <a:gd name="connsiteY12" fmla="*/ 1533379 h 1533379"/>
                <a:gd name="connsiteX13" fmla="*/ 0 w 2996972"/>
                <a:gd name="connsiteY13" fmla="*/ 1533379 h 1533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996972" h="1533379">
                  <a:moveTo>
                    <a:pt x="0" y="0"/>
                  </a:moveTo>
                  <a:lnTo>
                    <a:pt x="1316551" y="0"/>
                  </a:lnTo>
                  <a:lnTo>
                    <a:pt x="1465829" y="0"/>
                  </a:lnTo>
                  <a:lnTo>
                    <a:pt x="2747118" y="0"/>
                  </a:lnTo>
                  <a:lnTo>
                    <a:pt x="2747118" y="1109881"/>
                  </a:lnTo>
                  <a:lnTo>
                    <a:pt x="2749057" y="1090290"/>
                  </a:lnTo>
                  <a:cubicBezTo>
                    <a:pt x="2764126" y="1017626"/>
                    <a:pt x="2826727" y="931288"/>
                    <a:pt x="2913319" y="872451"/>
                  </a:cubicBezTo>
                  <a:lnTo>
                    <a:pt x="2987451" y="833997"/>
                  </a:lnTo>
                  <a:lnTo>
                    <a:pt x="2987451" y="0"/>
                  </a:lnTo>
                  <a:lnTo>
                    <a:pt x="2996972" y="0"/>
                  </a:lnTo>
                  <a:lnTo>
                    <a:pt x="2996972" y="1533379"/>
                  </a:lnTo>
                  <a:lnTo>
                    <a:pt x="1465829" y="1533379"/>
                  </a:lnTo>
                  <a:lnTo>
                    <a:pt x="1316551" y="1533379"/>
                  </a:lnTo>
                  <a:lnTo>
                    <a:pt x="0" y="1533379"/>
                  </a:lnTo>
                  <a:close/>
                </a:path>
              </a:pathLst>
            </a:custGeom>
            <a:solidFill>
              <a:srgbClr val="C001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任意多边形 14"/>
            <p:cNvSpPr/>
            <p:nvPr/>
          </p:nvSpPr>
          <p:spPr>
            <a:xfrm rot="20700676">
              <a:off x="1591986" y="1492347"/>
              <a:ext cx="1725443" cy="2263599"/>
            </a:xfrm>
            <a:custGeom>
              <a:avLst/>
              <a:gdLst>
                <a:gd name="connsiteX0" fmla="*/ 779254 w 1725443"/>
                <a:gd name="connsiteY0" fmla="*/ 18962 h 2263599"/>
                <a:gd name="connsiteX1" fmla="*/ 925982 w 1725443"/>
                <a:gd name="connsiteY1" fmla="*/ 106386 h 2263599"/>
                <a:gd name="connsiteX2" fmla="*/ 934396 w 1725443"/>
                <a:gd name="connsiteY2" fmla="*/ 119050 h 2263599"/>
                <a:gd name="connsiteX3" fmla="*/ 1725443 w 1725443"/>
                <a:gd name="connsiteY3" fmla="*/ 825565 h 2263599"/>
                <a:gd name="connsiteX4" fmla="*/ 1719088 w 1725443"/>
                <a:gd name="connsiteY4" fmla="*/ 828955 h 2263599"/>
                <a:gd name="connsiteX5" fmla="*/ 1719697 w 1725443"/>
                <a:gd name="connsiteY5" fmla="*/ 829118 h 2263599"/>
                <a:gd name="connsiteX6" fmla="*/ 1368129 w 1725443"/>
                <a:gd name="connsiteY6" fmla="*/ 2142222 h 2263599"/>
                <a:gd name="connsiteX7" fmla="*/ 1158795 w 1725443"/>
                <a:gd name="connsiteY7" fmla="*/ 2086175 h 2263599"/>
                <a:gd name="connsiteX8" fmla="*/ 1482808 w 1725443"/>
                <a:gd name="connsiteY8" fmla="*/ 875989 h 2263599"/>
                <a:gd name="connsiteX9" fmla="*/ 882695 w 1725443"/>
                <a:gd name="connsiteY9" fmla="*/ 285854 h 2263599"/>
                <a:gd name="connsiteX10" fmla="*/ 877624 w 1725443"/>
                <a:gd name="connsiteY10" fmla="*/ 291010 h 2263599"/>
                <a:gd name="connsiteX11" fmla="*/ 858594 w 1725443"/>
                <a:gd name="connsiteY11" fmla="*/ 265082 h 2263599"/>
                <a:gd name="connsiteX12" fmla="*/ 713583 w 1725443"/>
                <a:gd name="connsiteY12" fmla="*/ 184744 h 2263599"/>
                <a:gd name="connsiteX13" fmla="*/ 423891 w 1725443"/>
                <a:gd name="connsiteY13" fmla="*/ 288976 h 2263599"/>
                <a:gd name="connsiteX14" fmla="*/ 423139 w 1725443"/>
                <a:gd name="connsiteY14" fmla="*/ 295348 h 2263599"/>
                <a:gd name="connsiteX15" fmla="*/ 1212724 w 1725443"/>
                <a:gd name="connsiteY15" fmla="*/ 1005710 h 2263599"/>
                <a:gd name="connsiteX16" fmla="*/ 865986 w 1725443"/>
                <a:gd name="connsiteY16" fmla="*/ 2263599 h 2263599"/>
                <a:gd name="connsiteX17" fmla="*/ 0 w 1725443"/>
                <a:gd name="connsiteY17" fmla="*/ 1407543 h 2263599"/>
                <a:gd name="connsiteX18" fmla="*/ 319954 w 1725443"/>
                <a:gd name="connsiteY18" fmla="*/ 212520 h 2263599"/>
                <a:gd name="connsiteX19" fmla="*/ 322720 w 1725443"/>
                <a:gd name="connsiteY19" fmla="*/ 192668 h 2263599"/>
                <a:gd name="connsiteX20" fmla="*/ 649441 w 1725443"/>
                <a:gd name="connsiteY20" fmla="*/ 0 h 2263599"/>
                <a:gd name="connsiteX21" fmla="*/ 779254 w 1725443"/>
                <a:gd name="connsiteY21" fmla="*/ 18962 h 2263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725443" h="2263599">
                  <a:moveTo>
                    <a:pt x="779254" y="18962"/>
                  </a:moveTo>
                  <a:cubicBezTo>
                    <a:pt x="839102" y="37278"/>
                    <a:pt x="890023" y="67875"/>
                    <a:pt x="925982" y="106386"/>
                  </a:cubicBezTo>
                  <a:lnTo>
                    <a:pt x="934396" y="119050"/>
                  </a:lnTo>
                  <a:lnTo>
                    <a:pt x="1725443" y="825565"/>
                  </a:lnTo>
                  <a:lnTo>
                    <a:pt x="1719088" y="828955"/>
                  </a:lnTo>
                  <a:lnTo>
                    <a:pt x="1719697" y="829118"/>
                  </a:lnTo>
                  <a:lnTo>
                    <a:pt x="1368129" y="2142222"/>
                  </a:lnTo>
                  <a:lnTo>
                    <a:pt x="1158795" y="2086175"/>
                  </a:lnTo>
                  <a:lnTo>
                    <a:pt x="1482808" y="875989"/>
                  </a:lnTo>
                  <a:lnTo>
                    <a:pt x="882695" y="285854"/>
                  </a:lnTo>
                  <a:lnTo>
                    <a:pt x="877624" y="291010"/>
                  </a:lnTo>
                  <a:lnTo>
                    <a:pt x="858594" y="265082"/>
                  </a:lnTo>
                  <a:cubicBezTo>
                    <a:pt x="822847" y="229577"/>
                    <a:pt x="772606" y="200547"/>
                    <a:pt x="713583" y="184744"/>
                  </a:cubicBezTo>
                  <a:cubicBezTo>
                    <a:pt x="578674" y="148623"/>
                    <a:pt x="448975" y="195290"/>
                    <a:pt x="423891" y="288976"/>
                  </a:cubicBezTo>
                  <a:lnTo>
                    <a:pt x="423139" y="295348"/>
                  </a:lnTo>
                  <a:lnTo>
                    <a:pt x="1212724" y="1005710"/>
                  </a:lnTo>
                  <a:lnTo>
                    <a:pt x="865986" y="2263599"/>
                  </a:lnTo>
                  <a:lnTo>
                    <a:pt x="0" y="1407543"/>
                  </a:lnTo>
                  <a:lnTo>
                    <a:pt x="319954" y="212520"/>
                  </a:lnTo>
                  <a:lnTo>
                    <a:pt x="322720" y="192668"/>
                  </a:lnTo>
                  <a:cubicBezTo>
                    <a:pt x="353817" y="82713"/>
                    <a:pt x="488279" y="0"/>
                    <a:pt x="649441" y="0"/>
                  </a:cubicBezTo>
                  <a:cubicBezTo>
                    <a:pt x="695487" y="0"/>
                    <a:pt x="739354" y="6752"/>
                    <a:pt x="779254" y="18962"/>
                  </a:cubicBezTo>
                  <a:close/>
                </a:path>
              </a:pathLst>
            </a:custGeom>
            <a:solidFill>
              <a:srgbClr val="3E41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矩形 17"/>
            <p:cNvSpPr/>
            <p:nvPr/>
          </p:nvSpPr>
          <p:spPr>
            <a:xfrm>
              <a:off x="503454" y="2795956"/>
              <a:ext cx="1037463" cy="110799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6600" b="1" dirty="0">
                  <a:solidFill>
                    <a:prstClr val="white"/>
                  </a:solidFill>
                  <a:latin typeface="方正姚体" panose="02010601030101010101" pitchFamily="2" charset="-122"/>
                  <a:ea typeface="方正姚体" panose="02010601030101010101" pitchFamily="2" charset="-122"/>
                </a:rPr>
                <a:t>01</a:t>
              </a:r>
              <a:endParaRPr lang="zh-CN" altLang="en-US" sz="6600" dirty="0">
                <a:solidFill>
                  <a:prstClr val="white"/>
                </a:solidFill>
                <a:latin typeface="方正姚体" panose="02010601030101010101" pitchFamily="2" charset="-122"/>
                <a:ea typeface="方正姚体" panose="02010601030101010101" pitchFamily="2" charset="-122"/>
              </a:endParaRPr>
            </a:p>
          </p:txBody>
        </p:sp>
      </p:grpSp>
      <p:sp>
        <p:nvSpPr>
          <p:cNvPr id="19" name="矩形 18"/>
          <p:cNvSpPr/>
          <p:nvPr/>
        </p:nvSpPr>
        <p:spPr>
          <a:xfrm>
            <a:off x="3009043" y="2591802"/>
            <a:ext cx="9182957" cy="1533379"/>
          </a:xfrm>
          <a:prstGeom prst="rect">
            <a:avLst/>
          </a:prstGeom>
          <a:solidFill>
            <a:srgbClr val="3E41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3239580" y="2795956"/>
            <a:ext cx="713863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7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题目与背景</a:t>
            </a:r>
            <a:endParaRPr lang="zh-CN" altLang="en-US" sz="72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任意多边形 9"/>
          <p:cNvSpPr/>
          <p:nvPr/>
        </p:nvSpPr>
        <p:spPr>
          <a:xfrm>
            <a:off x="0" y="0"/>
            <a:ext cx="5398770" cy="788670"/>
          </a:xfrm>
          <a:custGeom>
            <a:avLst/>
            <a:gdLst>
              <a:gd name="connsiteX0" fmla="*/ 0 w 5398770"/>
              <a:gd name="connsiteY0" fmla="*/ 0 h 674370"/>
              <a:gd name="connsiteX1" fmla="*/ 5398770 w 5398770"/>
              <a:gd name="connsiteY1" fmla="*/ 0 h 674370"/>
              <a:gd name="connsiteX2" fmla="*/ 4752791 w 5398770"/>
              <a:gd name="connsiteY2" fmla="*/ 674370 h 674370"/>
              <a:gd name="connsiteX3" fmla="*/ 0 w 5398770"/>
              <a:gd name="connsiteY3" fmla="*/ 674370 h 674370"/>
              <a:gd name="connsiteX4" fmla="*/ 0 w 5398770"/>
              <a:gd name="connsiteY4" fmla="*/ 0 h 674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98770" h="674370">
                <a:moveTo>
                  <a:pt x="0" y="0"/>
                </a:moveTo>
                <a:lnTo>
                  <a:pt x="5398770" y="0"/>
                </a:lnTo>
                <a:lnTo>
                  <a:pt x="4752791" y="674370"/>
                </a:lnTo>
                <a:lnTo>
                  <a:pt x="0" y="674370"/>
                </a:lnTo>
                <a:lnTo>
                  <a:pt x="0" y="0"/>
                </a:lnTo>
                <a:close/>
              </a:path>
            </a:pathLst>
          </a:custGeom>
          <a:solidFill>
            <a:srgbClr val="3E41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300946" y="101947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课题难点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2035970" y="3711234"/>
            <a:ext cx="108000" cy="687896"/>
            <a:chOff x="2982545" y="3936450"/>
            <a:chExt cx="108000" cy="687896"/>
          </a:xfrm>
        </p:grpSpPr>
        <p:cxnSp>
          <p:nvCxnSpPr>
            <p:cNvPr id="40" name="直接连接符 39"/>
            <p:cNvCxnSpPr/>
            <p:nvPr/>
          </p:nvCxnSpPr>
          <p:spPr>
            <a:xfrm>
              <a:off x="3030341" y="4009993"/>
              <a:ext cx="0" cy="556538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椭圆 40"/>
            <p:cNvSpPr>
              <a:spLocks noChangeAspect="1"/>
            </p:cNvSpPr>
            <p:nvPr/>
          </p:nvSpPr>
          <p:spPr>
            <a:xfrm>
              <a:off x="2982545" y="3936450"/>
              <a:ext cx="108000" cy="108000"/>
            </a:xfrm>
            <a:prstGeom prst="ellipse">
              <a:avLst/>
            </a:prstGeom>
            <a:solidFill>
              <a:srgbClr val="3E41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椭圆 41"/>
            <p:cNvSpPr>
              <a:spLocks noChangeAspect="1"/>
            </p:cNvSpPr>
            <p:nvPr/>
          </p:nvSpPr>
          <p:spPr>
            <a:xfrm>
              <a:off x="2982545" y="4516346"/>
              <a:ext cx="108000" cy="108000"/>
            </a:xfrm>
            <a:prstGeom prst="ellipse">
              <a:avLst/>
            </a:prstGeom>
            <a:solidFill>
              <a:srgbClr val="3E41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5800315" y="3711234"/>
            <a:ext cx="108000" cy="687896"/>
            <a:chOff x="7325601" y="3943386"/>
            <a:chExt cx="108000" cy="687896"/>
          </a:xfrm>
        </p:grpSpPr>
        <p:cxnSp>
          <p:nvCxnSpPr>
            <p:cNvPr id="43" name="直接连接符 42"/>
            <p:cNvCxnSpPr/>
            <p:nvPr/>
          </p:nvCxnSpPr>
          <p:spPr>
            <a:xfrm>
              <a:off x="7373397" y="4016929"/>
              <a:ext cx="0" cy="556538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椭圆 43"/>
            <p:cNvSpPr>
              <a:spLocks noChangeAspect="1"/>
            </p:cNvSpPr>
            <p:nvPr/>
          </p:nvSpPr>
          <p:spPr>
            <a:xfrm>
              <a:off x="7325601" y="3943386"/>
              <a:ext cx="108000" cy="108000"/>
            </a:xfrm>
            <a:prstGeom prst="ellipse">
              <a:avLst/>
            </a:prstGeom>
            <a:solidFill>
              <a:srgbClr val="3E41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椭圆 44"/>
            <p:cNvSpPr>
              <a:spLocks noChangeAspect="1"/>
            </p:cNvSpPr>
            <p:nvPr/>
          </p:nvSpPr>
          <p:spPr>
            <a:xfrm>
              <a:off x="7325601" y="4523282"/>
              <a:ext cx="108000" cy="108000"/>
            </a:xfrm>
            <a:prstGeom prst="ellipse">
              <a:avLst/>
            </a:prstGeom>
            <a:solidFill>
              <a:srgbClr val="3E41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1" name="组合 60"/>
          <p:cNvGrpSpPr/>
          <p:nvPr/>
        </p:nvGrpSpPr>
        <p:grpSpPr>
          <a:xfrm>
            <a:off x="1061903" y="1706894"/>
            <a:ext cx="2056135" cy="1772530"/>
            <a:chOff x="2014941" y="1991443"/>
            <a:chExt cx="2056135" cy="1772530"/>
          </a:xfrm>
        </p:grpSpPr>
        <p:sp>
          <p:nvSpPr>
            <p:cNvPr id="8" name="任意多边形 7"/>
            <p:cNvSpPr/>
            <p:nvPr/>
          </p:nvSpPr>
          <p:spPr>
            <a:xfrm flipV="1">
              <a:off x="2014941" y="1991443"/>
              <a:ext cx="2056135" cy="1772530"/>
            </a:xfrm>
            <a:custGeom>
              <a:avLst/>
              <a:gdLst>
                <a:gd name="connsiteX0" fmla="*/ 1028067 w 2056135"/>
                <a:gd name="connsiteY0" fmla="*/ 1688122 h 1772530"/>
                <a:gd name="connsiteX1" fmla="*/ 520306 w 2056135"/>
                <a:gd name="connsiteY1" fmla="*/ 1180361 h 1772530"/>
                <a:gd name="connsiteX2" fmla="*/ 1028067 w 2056135"/>
                <a:gd name="connsiteY2" fmla="*/ 672600 h 1772530"/>
                <a:gd name="connsiteX3" fmla="*/ 1535828 w 2056135"/>
                <a:gd name="connsiteY3" fmla="*/ 1180361 h 1772530"/>
                <a:gd name="connsiteX4" fmla="*/ 1028067 w 2056135"/>
                <a:gd name="connsiteY4" fmla="*/ 1688122 h 1772530"/>
                <a:gd name="connsiteX5" fmla="*/ 0 w 2056135"/>
                <a:gd name="connsiteY5" fmla="*/ 1772530 h 1772530"/>
                <a:gd name="connsiteX6" fmla="*/ 2056135 w 2056135"/>
                <a:gd name="connsiteY6" fmla="*/ 1772530 h 1772530"/>
                <a:gd name="connsiteX7" fmla="*/ 1028068 w 2056135"/>
                <a:gd name="connsiteY7" fmla="*/ 0 h 1772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56135" h="1772530">
                  <a:moveTo>
                    <a:pt x="1028067" y="1688122"/>
                  </a:moveTo>
                  <a:cubicBezTo>
                    <a:pt x="747638" y="1688122"/>
                    <a:pt x="520306" y="1460790"/>
                    <a:pt x="520306" y="1180361"/>
                  </a:cubicBezTo>
                  <a:cubicBezTo>
                    <a:pt x="520306" y="899932"/>
                    <a:pt x="747638" y="672600"/>
                    <a:pt x="1028067" y="672600"/>
                  </a:cubicBezTo>
                  <a:cubicBezTo>
                    <a:pt x="1308496" y="672600"/>
                    <a:pt x="1535828" y="899932"/>
                    <a:pt x="1535828" y="1180361"/>
                  </a:cubicBezTo>
                  <a:cubicBezTo>
                    <a:pt x="1535828" y="1460790"/>
                    <a:pt x="1308496" y="1688122"/>
                    <a:pt x="1028067" y="1688122"/>
                  </a:cubicBezTo>
                  <a:close/>
                  <a:moveTo>
                    <a:pt x="0" y="1772530"/>
                  </a:moveTo>
                  <a:lnTo>
                    <a:pt x="2056135" y="1772530"/>
                  </a:lnTo>
                  <a:lnTo>
                    <a:pt x="1028068" y="0"/>
                  </a:lnTo>
                  <a:close/>
                </a:path>
              </a:pathLst>
            </a:custGeom>
            <a:solidFill>
              <a:srgbClr val="3E4150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52" name="文本框 51"/>
            <p:cNvSpPr txBox="1"/>
            <p:nvPr/>
          </p:nvSpPr>
          <p:spPr>
            <a:xfrm>
              <a:off x="2726411" y="2275090"/>
              <a:ext cx="607859" cy="646331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zh-CN" sz="3600" dirty="0">
                  <a:solidFill>
                    <a:srgbClr val="3E4150"/>
                  </a:solidFill>
                  <a:latin typeface="Impact" panose="020B0806030902050204" pitchFamily="34" charset="0"/>
                  <a:ea typeface="方正姚体" panose="02010601030101010101" pitchFamily="2" charset="-122"/>
                </a:rPr>
                <a:t>01</a:t>
              </a:r>
              <a:endParaRPr lang="zh-CN" altLang="en-US" sz="3600" dirty="0">
                <a:solidFill>
                  <a:srgbClr val="3E4150"/>
                </a:solidFill>
                <a:latin typeface="Impact" panose="020B0806030902050204" pitchFamily="34" charset="0"/>
                <a:ea typeface="方正姚体" panose="02010601030101010101" pitchFamily="2" charset="-122"/>
              </a:endParaRPr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4823224" y="1759291"/>
            <a:ext cx="2056135" cy="1772530"/>
            <a:chOff x="6348510" y="1991443"/>
            <a:chExt cx="2056135" cy="1772530"/>
          </a:xfrm>
        </p:grpSpPr>
        <p:sp>
          <p:nvSpPr>
            <p:cNvPr id="9" name="任意多边形 8"/>
            <p:cNvSpPr/>
            <p:nvPr/>
          </p:nvSpPr>
          <p:spPr>
            <a:xfrm flipV="1">
              <a:off x="6348510" y="1991443"/>
              <a:ext cx="2056135" cy="1772530"/>
            </a:xfrm>
            <a:custGeom>
              <a:avLst/>
              <a:gdLst>
                <a:gd name="connsiteX0" fmla="*/ 1021614 w 2056135"/>
                <a:gd name="connsiteY0" fmla="*/ 1688122 h 1772530"/>
                <a:gd name="connsiteX1" fmla="*/ 513853 w 2056135"/>
                <a:gd name="connsiteY1" fmla="*/ 1180361 h 1772530"/>
                <a:gd name="connsiteX2" fmla="*/ 1021614 w 2056135"/>
                <a:gd name="connsiteY2" fmla="*/ 672600 h 1772530"/>
                <a:gd name="connsiteX3" fmla="*/ 1529375 w 2056135"/>
                <a:gd name="connsiteY3" fmla="*/ 1180361 h 1772530"/>
                <a:gd name="connsiteX4" fmla="*/ 1021614 w 2056135"/>
                <a:gd name="connsiteY4" fmla="*/ 1688122 h 1772530"/>
                <a:gd name="connsiteX5" fmla="*/ 0 w 2056135"/>
                <a:gd name="connsiteY5" fmla="*/ 1772530 h 1772530"/>
                <a:gd name="connsiteX6" fmla="*/ 2056135 w 2056135"/>
                <a:gd name="connsiteY6" fmla="*/ 1772530 h 1772530"/>
                <a:gd name="connsiteX7" fmla="*/ 1028068 w 2056135"/>
                <a:gd name="connsiteY7" fmla="*/ 0 h 1772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56135" h="1772530">
                  <a:moveTo>
                    <a:pt x="1021614" y="1688122"/>
                  </a:moveTo>
                  <a:cubicBezTo>
                    <a:pt x="741185" y="1688122"/>
                    <a:pt x="513853" y="1460790"/>
                    <a:pt x="513853" y="1180361"/>
                  </a:cubicBezTo>
                  <a:cubicBezTo>
                    <a:pt x="513853" y="899932"/>
                    <a:pt x="741185" y="672600"/>
                    <a:pt x="1021614" y="672600"/>
                  </a:cubicBezTo>
                  <a:cubicBezTo>
                    <a:pt x="1302043" y="672600"/>
                    <a:pt x="1529375" y="899932"/>
                    <a:pt x="1529375" y="1180361"/>
                  </a:cubicBezTo>
                  <a:cubicBezTo>
                    <a:pt x="1529375" y="1460790"/>
                    <a:pt x="1302043" y="1688122"/>
                    <a:pt x="1021614" y="1688122"/>
                  </a:cubicBezTo>
                  <a:close/>
                  <a:moveTo>
                    <a:pt x="0" y="1772530"/>
                  </a:moveTo>
                  <a:lnTo>
                    <a:pt x="2056135" y="1772530"/>
                  </a:lnTo>
                  <a:lnTo>
                    <a:pt x="1028068" y="0"/>
                  </a:lnTo>
                  <a:close/>
                </a:path>
              </a:pathLst>
            </a:custGeom>
            <a:solidFill>
              <a:srgbClr val="3E4150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53" name="文本框 52"/>
            <p:cNvSpPr txBox="1"/>
            <p:nvPr/>
          </p:nvSpPr>
          <p:spPr>
            <a:xfrm>
              <a:off x="7056941" y="2275090"/>
              <a:ext cx="663964" cy="646331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zh-CN" sz="3600" dirty="0">
                  <a:solidFill>
                    <a:srgbClr val="3E4150"/>
                  </a:solidFill>
                  <a:latin typeface="Impact" panose="020B0806030902050204" pitchFamily="34" charset="0"/>
                  <a:ea typeface="方正姚体" panose="02010601030101010101" pitchFamily="2" charset="-122"/>
                </a:rPr>
                <a:t>02</a:t>
              </a:r>
              <a:endParaRPr lang="zh-CN" altLang="en-US" sz="3600" dirty="0">
                <a:solidFill>
                  <a:srgbClr val="3E4150"/>
                </a:solidFill>
                <a:latin typeface="Impact" panose="020B0806030902050204" pitchFamily="34" charset="0"/>
                <a:ea typeface="方正姚体" panose="02010601030101010101" pitchFamily="2" charset="-122"/>
              </a:endParaRPr>
            </a:p>
          </p:txBody>
        </p:sp>
      </p:grpSp>
      <p:sp>
        <p:nvSpPr>
          <p:cNvPr id="56" name="文本框 55"/>
          <p:cNvSpPr txBox="1"/>
          <p:nvPr/>
        </p:nvSpPr>
        <p:spPr>
          <a:xfrm>
            <a:off x="1193569" y="4591945"/>
            <a:ext cx="1768703" cy="89255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虚拟空间数据的采集问题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4758659" y="4699274"/>
            <a:ext cx="2209956" cy="64633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算法的具体实现方法，例如损失函数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F81F599D-5286-90BD-72F1-54E5405509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9987" y="3478617"/>
            <a:ext cx="1620957" cy="1981874"/>
          </a:xfrm>
          <a:prstGeom prst="rect">
            <a:avLst/>
          </a:prstGeom>
        </p:spPr>
      </p:pic>
      <p:grpSp>
        <p:nvGrpSpPr>
          <p:cNvPr id="19" name="组合 18">
            <a:extLst>
              <a:ext uri="{FF2B5EF4-FFF2-40B4-BE49-F238E27FC236}">
                <a16:creationId xmlns:a16="http://schemas.microsoft.com/office/drawing/2014/main" id="{C239C2ED-2AF9-ECB6-D1AB-6C19F2812E31}"/>
              </a:ext>
            </a:extLst>
          </p:cNvPr>
          <p:cNvGrpSpPr/>
          <p:nvPr/>
        </p:nvGrpSpPr>
        <p:grpSpPr>
          <a:xfrm>
            <a:off x="9471419" y="3711234"/>
            <a:ext cx="108000" cy="687896"/>
            <a:chOff x="7325601" y="3943386"/>
            <a:chExt cx="108000" cy="687896"/>
          </a:xfrm>
        </p:grpSpPr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90488420-9756-555F-CFAB-A7AD86F32A98}"/>
                </a:ext>
              </a:extLst>
            </p:cNvPr>
            <p:cNvCxnSpPr/>
            <p:nvPr/>
          </p:nvCxnSpPr>
          <p:spPr>
            <a:xfrm>
              <a:off x="7373397" y="4016929"/>
              <a:ext cx="0" cy="556538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FF4748A2-7074-EE0B-5066-4D1EDE46FC9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25601" y="3943386"/>
              <a:ext cx="108000" cy="108000"/>
            </a:xfrm>
            <a:prstGeom prst="ellipse">
              <a:avLst/>
            </a:prstGeom>
            <a:solidFill>
              <a:srgbClr val="3E41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44A42C35-9826-AD7D-2DBB-8A4AB1F7ECB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25601" y="4523282"/>
              <a:ext cx="108000" cy="108000"/>
            </a:xfrm>
            <a:prstGeom prst="ellipse">
              <a:avLst/>
            </a:prstGeom>
            <a:solidFill>
              <a:srgbClr val="3E41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2703293D-F009-9163-0B97-5528AAA7543B}"/>
              </a:ext>
            </a:extLst>
          </p:cNvPr>
          <p:cNvGrpSpPr/>
          <p:nvPr/>
        </p:nvGrpSpPr>
        <p:grpSpPr>
          <a:xfrm>
            <a:off x="8494328" y="1759291"/>
            <a:ext cx="2056135" cy="1772530"/>
            <a:chOff x="6348510" y="1991443"/>
            <a:chExt cx="2056135" cy="1772530"/>
          </a:xfrm>
        </p:grpSpPr>
        <p:sp>
          <p:nvSpPr>
            <p:cNvPr id="24" name="任意多边形 8">
              <a:extLst>
                <a:ext uri="{FF2B5EF4-FFF2-40B4-BE49-F238E27FC236}">
                  <a16:creationId xmlns:a16="http://schemas.microsoft.com/office/drawing/2014/main" id="{6F973FE0-397C-D340-1E0A-F788908501BD}"/>
                </a:ext>
              </a:extLst>
            </p:cNvPr>
            <p:cNvSpPr/>
            <p:nvPr/>
          </p:nvSpPr>
          <p:spPr>
            <a:xfrm flipV="1">
              <a:off x="6348510" y="1991443"/>
              <a:ext cx="2056135" cy="1772530"/>
            </a:xfrm>
            <a:custGeom>
              <a:avLst/>
              <a:gdLst>
                <a:gd name="connsiteX0" fmla="*/ 1021614 w 2056135"/>
                <a:gd name="connsiteY0" fmla="*/ 1688122 h 1772530"/>
                <a:gd name="connsiteX1" fmla="*/ 513853 w 2056135"/>
                <a:gd name="connsiteY1" fmla="*/ 1180361 h 1772530"/>
                <a:gd name="connsiteX2" fmla="*/ 1021614 w 2056135"/>
                <a:gd name="connsiteY2" fmla="*/ 672600 h 1772530"/>
                <a:gd name="connsiteX3" fmla="*/ 1529375 w 2056135"/>
                <a:gd name="connsiteY3" fmla="*/ 1180361 h 1772530"/>
                <a:gd name="connsiteX4" fmla="*/ 1021614 w 2056135"/>
                <a:gd name="connsiteY4" fmla="*/ 1688122 h 1772530"/>
                <a:gd name="connsiteX5" fmla="*/ 0 w 2056135"/>
                <a:gd name="connsiteY5" fmla="*/ 1772530 h 1772530"/>
                <a:gd name="connsiteX6" fmla="*/ 2056135 w 2056135"/>
                <a:gd name="connsiteY6" fmla="*/ 1772530 h 1772530"/>
                <a:gd name="connsiteX7" fmla="*/ 1028068 w 2056135"/>
                <a:gd name="connsiteY7" fmla="*/ 0 h 1772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56135" h="1772530">
                  <a:moveTo>
                    <a:pt x="1021614" y="1688122"/>
                  </a:moveTo>
                  <a:cubicBezTo>
                    <a:pt x="741185" y="1688122"/>
                    <a:pt x="513853" y="1460790"/>
                    <a:pt x="513853" y="1180361"/>
                  </a:cubicBezTo>
                  <a:cubicBezTo>
                    <a:pt x="513853" y="899932"/>
                    <a:pt x="741185" y="672600"/>
                    <a:pt x="1021614" y="672600"/>
                  </a:cubicBezTo>
                  <a:cubicBezTo>
                    <a:pt x="1302043" y="672600"/>
                    <a:pt x="1529375" y="899932"/>
                    <a:pt x="1529375" y="1180361"/>
                  </a:cubicBezTo>
                  <a:cubicBezTo>
                    <a:pt x="1529375" y="1460790"/>
                    <a:pt x="1302043" y="1688122"/>
                    <a:pt x="1021614" y="1688122"/>
                  </a:cubicBezTo>
                  <a:close/>
                  <a:moveTo>
                    <a:pt x="0" y="1772530"/>
                  </a:moveTo>
                  <a:lnTo>
                    <a:pt x="2056135" y="1772530"/>
                  </a:lnTo>
                  <a:lnTo>
                    <a:pt x="1028068" y="0"/>
                  </a:lnTo>
                  <a:close/>
                </a:path>
              </a:pathLst>
            </a:custGeom>
            <a:solidFill>
              <a:srgbClr val="3E4150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AB3F8ED2-31B2-DC97-AC1E-690859206BB2}"/>
                </a:ext>
              </a:extLst>
            </p:cNvPr>
            <p:cNvSpPr txBox="1"/>
            <p:nvPr/>
          </p:nvSpPr>
          <p:spPr>
            <a:xfrm>
              <a:off x="7056941" y="2275090"/>
              <a:ext cx="676788" cy="646331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zh-CN" sz="3600" dirty="0">
                  <a:solidFill>
                    <a:srgbClr val="3E4150"/>
                  </a:solidFill>
                  <a:latin typeface="Impact" panose="020B0806030902050204" pitchFamily="34" charset="0"/>
                  <a:ea typeface="方正姚体" panose="02010601030101010101" pitchFamily="2" charset="-122"/>
                </a:rPr>
                <a:t>03</a:t>
              </a:r>
              <a:endParaRPr lang="zh-CN" altLang="en-US" sz="3600" dirty="0">
                <a:solidFill>
                  <a:srgbClr val="3E4150"/>
                </a:solidFill>
                <a:latin typeface="Impact" panose="020B0806030902050204" pitchFamily="34" charset="0"/>
                <a:ea typeface="方正姚体" panose="02010601030101010101" pitchFamily="2" charset="-122"/>
              </a:endParaRPr>
            </a:p>
          </p:txBody>
        </p:sp>
      </p:grpSp>
      <p:sp>
        <p:nvSpPr>
          <p:cNvPr id="26" name="文本框 25">
            <a:extLst>
              <a:ext uri="{FF2B5EF4-FFF2-40B4-BE49-F238E27FC236}">
                <a16:creationId xmlns:a16="http://schemas.microsoft.com/office/drawing/2014/main" id="{A068EC25-D5DB-516F-7E61-BF09040A0650}"/>
              </a:ext>
            </a:extLst>
          </p:cNvPr>
          <p:cNvSpPr txBox="1"/>
          <p:nvPr/>
        </p:nvSpPr>
        <p:spPr>
          <a:xfrm>
            <a:off x="8429763" y="4699274"/>
            <a:ext cx="2209956" cy="92333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实际场景运用中从硬件设备输入到输出的数据调用。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000"/>
                            </p:stCondLst>
                            <p:childTnLst>
                              <p:par>
                                <p:cTn id="44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4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5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6" grpId="0"/>
      <p:bldP spid="58" grpId="0"/>
      <p:bldP spid="2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/>
          <p:cNvGrpSpPr/>
          <p:nvPr/>
        </p:nvGrpSpPr>
        <p:grpSpPr>
          <a:xfrm>
            <a:off x="-1" y="1492347"/>
            <a:ext cx="3317430" cy="2632835"/>
            <a:chOff x="-1" y="1492347"/>
            <a:chExt cx="3317430" cy="2632835"/>
          </a:xfrm>
        </p:grpSpPr>
        <p:sp>
          <p:nvSpPr>
            <p:cNvPr id="20" name="任意多边形 19"/>
            <p:cNvSpPr/>
            <p:nvPr/>
          </p:nvSpPr>
          <p:spPr>
            <a:xfrm>
              <a:off x="-1" y="2591803"/>
              <a:ext cx="2996972" cy="1533379"/>
            </a:xfrm>
            <a:custGeom>
              <a:avLst/>
              <a:gdLst>
                <a:gd name="connsiteX0" fmla="*/ 0 w 2996972"/>
                <a:gd name="connsiteY0" fmla="*/ 0 h 1533379"/>
                <a:gd name="connsiteX1" fmla="*/ 1316551 w 2996972"/>
                <a:gd name="connsiteY1" fmla="*/ 0 h 1533379"/>
                <a:gd name="connsiteX2" fmla="*/ 1465829 w 2996972"/>
                <a:gd name="connsiteY2" fmla="*/ 0 h 1533379"/>
                <a:gd name="connsiteX3" fmla="*/ 2747118 w 2996972"/>
                <a:gd name="connsiteY3" fmla="*/ 0 h 1533379"/>
                <a:gd name="connsiteX4" fmla="*/ 2747118 w 2996972"/>
                <a:gd name="connsiteY4" fmla="*/ 1109881 h 1533379"/>
                <a:gd name="connsiteX5" fmla="*/ 2749057 w 2996972"/>
                <a:gd name="connsiteY5" fmla="*/ 1090290 h 1533379"/>
                <a:gd name="connsiteX6" fmla="*/ 2913319 w 2996972"/>
                <a:gd name="connsiteY6" fmla="*/ 872451 h 1533379"/>
                <a:gd name="connsiteX7" fmla="*/ 2987451 w 2996972"/>
                <a:gd name="connsiteY7" fmla="*/ 833997 h 1533379"/>
                <a:gd name="connsiteX8" fmla="*/ 2987451 w 2996972"/>
                <a:gd name="connsiteY8" fmla="*/ 0 h 1533379"/>
                <a:gd name="connsiteX9" fmla="*/ 2996972 w 2996972"/>
                <a:gd name="connsiteY9" fmla="*/ 0 h 1533379"/>
                <a:gd name="connsiteX10" fmla="*/ 2996972 w 2996972"/>
                <a:gd name="connsiteY10" fmla="*/ 1533379 h 1533379"/>
                <a:gd name="connsiteX11" fmla="*/ 1465829 w 2996972"/>
                <a:gd name="connsiteY11" fmla="*/ 1533379 h 1533379"/>
                <a:gd name="connsiteX12" fmla="*/ 1316551 w 2996972"/>
                <a:gd name="connsiteY12" fmla="*/ 1533379 h 1533379"/>
                <a:gd name="connsiteX13" fmla="*/ 0 w 2996972"/>
                <a:gd name="connsiteY13" fmla="*/ 1533379 h 1533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996972" h="1533379">
                  <a:moveTo>
                    <a:pt x="0" y="0"/>
                  </a:moveTo>
                  <a:lnTo>
                    <a:pt x="1316551" y="0"/>
                  </a:lnTo>
                  <a:lnTo>
                    <a:pt x="1465829" y="0"/>
                  </a:lnTo>
                  <a:lnTo>
                    <a:pt x="2747118" y="0"/>
                  </a:lnTo>
                  <a:lnTo>
                    <a:pt x="2747118" y="1109881"/>
                  </a:lnTo>
                  <a:lnTo>
                    <a:pt x="2749057" y="1090290"/>
                  </a:lnTo>
                  <a:cubicBezTo>
                    <a:pt x="2764126" y="1017626"/>
                    <a:pt x="2826727" y="931288"/>
                    <a:pt x="2913319" y="872451"/>
                  </a:cubicBezTo>
                  <a:lnTo>
                    <a:pt x="2987451" y="833997"/>
                  </a:lnTo>
                  <a:lnTo>
                    <a:pt x="2987451" y="0"/>
                  </a:lnTo>
                  <a:lnTo>
                    <a:pt x="2996972" y="0"/>
                  </a:lnTo>
                  <a:lnTo>
                    <a:pt x="2996972" y="1533379"/>
                  </a:lnTo>
                  <a:lnTo>
                    <a:pt x="1465829" y="1533379"/>
                  </a:lnTo>
                  <a:lnTo>
                    <a:pt x="1316551" y="1533379"/>
                  </a:lnTo>
                  <a:lnTo>
                    <a:pt x="0" y="1533379"/>
                  </a:lnTo>
                  <a:close/>
                </a:path>
              </a:pathLst>
            </a:custGeom>
            <a:solidFill>
              <a:srgbClr val="C001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任意多边形 14"/>
            <p:cNvSpPr/>
            <p:nvPr/>
          </p:nvSpPr>
          <p:spPr>
            <a:xfrm rot="20700676">
              <a:off x="1591986" y="1492347"/>
              <a:ext cx="1725443" cy="2263599"/>
            </a:xfrm>
            <a:custGeom>
              <a:avLst/>
              <a:gdLst>
                <a:gd name="connsiteX0" fmla="*/ 779254 w 1725443"/>
                <a:gd name="connsiteY0" fmla="*/ 18962 h 2263599"/>
                <a:gd name="connsiteX1" fmla="*/ 925982 w 1725443"/>
                <a:gd name="connsiteY1" fmla="*/ 106386 h 2263599"/>
                <a:gd name="connsiteX2" fmla="*/ 934396 w 1725443"/>
                <a:gd name="connsiteY2" fmla="*/ 119050 h 2263599"/>
                <a:gd name="connsiteX3" fmla="*/ 1725443 w 1725443"/>
                <a:gd name="connsiteY3" fmla="*/ 825565 h 2263599"/>
                <a:gd name="connsiteX4" fmla="*/ 1719088 w 1725443"/>
                <a:gd name="connsiteY4" fmla="*/ 828955 h 2263599"/>
                <a:gd name="connsiteX5" fmla="*/ 1719697 w 1725443"/>
                <a:gd name="connsiteY5" fmla="*/ 829118 h 2263599"/>
                <a:gd name="connsiteX6" fmla="*/ 1368129 w 1725443"/>
                <a:gd name="connsiteY6" fmla="*/ 2142222 h 2263599"/>
                <a:gd name="connsiteX7" fmla="*/ 1158795 w 1725443"/>
                <a:gd name="connsiteY7" fmla="*/ 2086175 h 2263599"/>
                <a:gd name="connsiteX8" fmla="*/ 1482808 w 1725443"/>
                <a:gd name="connsiteY8" fmla="*/ 875989 h 2263599"/>
                <a:gd name="connsiteX9" fmla="*/ 882695 w 1725443"/>
                <a:gd name="connsiteY9" fmla="*/ 285854 h 2263599"/>
                <a:gd name="connsiteX10" fmla="*/ 877624 w 1725443"/>
                <a:gd name="connsiteY10" fmla="*/ 291010 h 2263599"/>
                <a:gd name="connsiteX11" fmla="*/ 858594 w 1725443"/>
                <a:gd name="connsiteY11" fmla="*/ 265082 h 2263599"/>
                <a:gd name="connsiteX12" fmla="*/ 713583 w 1725443"/>
                <a:gd name="connsiteY12" fmla="*/ 184744 h 2263599"/>
                <a:gd name="connsiteX13" fmla="*/ 423891 w 1725443"/>
                <a:gd name="connsiteY13" fmla="*/ 288976 h 2263599"/>
                <a:gd name="connsiteX14" fmla="*/ 423139 w 1725443"/>
                <a:gd name="connsiteY14" fmla="*/ 295348 h 2263599"/>
                <a:gd name="connsiteX15" fmla="*/ 1212724 w 1725443"/>
                <a:gd name="connsiteY15" fmla="*/ 1005710 h 2263599"/>
                <a:gd name="connsiteX16" fmla="*/ 865986 w 1725443"/>
                <a:gd name="connsiteY16" fmla="*/ 2263599 h 2263599"/>
                <a:gd name="connsiteX17" fmla="*/ 0 w 1725443"/>
                <a:gd name="connsiteY17" fmla="*/ 1407543 h 2263599"/>
                <a:gd name="connsiteX18" fmla="*/ 319954 w 1725443"/>
                <a:gd name="connsiteY18" fmla="*/ 212520 h 2263599"/>
                <a:gd name="connsiteX19" fmla="*/ 322720 w 1725443"/>
                <a:gd name="connsiteY19" fmla="*/ 192668 h 2263599"/>
                <a:gd name="connsiteX20" fmla="*/ 649441 w 1725443"/>
                <a:gd name="connsiteY20" fmla="*/ 0 h 2263599"/>
                <a:gd name="connsiteX21" fmla="*/ 779254 w 1725443"/>
                <a:gd name="connsiteY21" fmla="*/ 18962 h 2263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725443" h="2263599">
                  <a:moveTo>
                    <a:pt x="779254" y="18962"/>
                  </a:moveTo>
                  <a:cubicBezTo>
                    <a:pt x="839102" y="37278"/>
                    <a:pt x="890023" y="67875"/>
                    <a:pt x="925982" y="106386"/>
                  </a:cubicBezTo>
                  <a:lnTo>
                    <a:pt x="934396" y="119050"/>
                  </a:lnTo>
                  <a:lnTo>
                    <a:pt x="1725443" y="825565"/>
                  </a:lnTo>
                  <a:lnTo>
                    <a:pt x="1719088" y="828955"/>
                  </a:lnTo>
                  <a:lnTo>
                    <a:pt x="1719697" y="829118"/>
                  </a:lnTo>
                  <a:lnTo>
                    <a:pt x="1368129" y="2142222"/>
                  </a:lnTo>
                  <a:lnTo>
                    <a:pt x="1158795" y="2086175"/>
                  </a:lnTo>
                  <a:lnTo>
                    <a:pt x="1482808" y="875989"/>
                  </a:lnTo>
                  <a:lnTo>
                    <a:pt x="882695" y="285854"/>
                  </a:lnTo>
                  <a:lnTo>
                    <a:pt x="877624" y="291010"/>
                  </a:lnTo>
                  <a:lnTo>
                    <a:pt x="858594" y="265082"/>
                  </a:lnTo>
                  <a:cubicBezTo>
                    <a:pt x="822847" y="229577"/>
                    <a:pt x="772606" y="200547"/>
                    <a:pt x="713583" y="184744"/>
                  </a:cubicBezTo>
                  <a:cubicBezTo>
                    <a:pt x="578674" y="148623"/>
                    <a:pt x="448975" y="195290"/>
                    <a:pt x="423891" y="288976"/>
                  </a:cubicBezTo>
                  <a:lnTo>
                    <a:pt x="423139" y="295348"/>
                  </a:lnTo>
                  <a:lnTo>
                    <a:pt x="1212724" y="1005710"/>
                  </a:lnTo>
                  <a:lnTo>
                    <a:pt x="865986" y="2263599"/>
                  </a:lnTo>
                  <a:lnTo>
                    <a:pt x="0" y="1407543"/>
                  </a:lnTo>
                  <a:lnTo>
                    <a:pt x="319954" y="212520"/>
                  </a:lnTo>
                  <a:lnTo>
                    <a:pt x="322720" y="192668"/>
                  </a:lnTo>
                  <a:cubicBezTo>
                    <a:pt x="353817" y="82713"/>
                    <a:pt x="488279" y="0"/>
                    <a:pt x="649441" y="0"/>
                  </a:cubicBezTo>
                  <a:cubicBezTo>
                    <a:pt x="695487" y="0"/>
                    <a:pt x="739354" y="6752"/>
                    <a:pt x="779254" y="18962"/>
                  </a:cubicBezTo>
                  <a:close/>
                </a:path>
              </a:pathLst>
            </a:custGeom>
            <a:solidFill>
              <a:srgbClr val="3E41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矩形 17"/>
            <p:cNvSpPr/>
            <p:nvPr/>
          </p:nvSpPr>
          <p:spPr>
            <a:xfrm>
              <a:off x="503454" y="2795956"/>
              <a:ext cx="1037463" cy="110799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6600" b="1" dirty="0">
                  <a:solidFill>
                    <a:prstClr val="white"/>
                  </a:solidFill>
                  <a:latin typeface="方正姚体" panose="02010601030101010101" pitchFamily="2" charset="-122"/>
                  <a:ea typeface="方正姚体" panose="02010601030101010101" pitchFamily="2" charset="-122"/>
                </a:rPr>
                <a:t>04</a:t>
              </a:r>
              <a:endParaRPr lang="zh-CN" altLang="en-US" sz="6600" dirty="0">
                <a:solidFill>
                  <a:prstClr val="white"/>
                </a:solidFill>
                <a:latin typeface="方正姚体" panose="02010601030101010101" pitchFamily="2" charset="-122"/>
                <a:ea typeface="方正姚体" panose="02010601030101010101" pitchFamily="2" charset="-122"/>
              </a:endParaRPr>
            </a:p>
          </p:txBody>
        </p:sp>
      </p:grpSp>
      <p:sp>
        <p:nvSpPr>
          <p:cNvPr id="19" name="矩形 18"/>
          <p:cNvSpPr/>
          <p:nvPr/>
        </p:nvSpPr>
        <p:spPr>
          <a:xfrm>
            <a:off x="3009043" y="2591802"/>
            <a:ext cx="9182957" cy="1533379"/>
          </a:xfrm>
          <a:prstGeom prst="rect">
            <a:avLst/>
          </a:prstGeom>
          <a:solidFill>
            <a:srgbClr val="3E41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3239580" y="2795956"/>
            <a:ext cx="713863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7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成果形式</a:t>
            </a:r>
            <a:endParaRPr lang="zh-CN" altLang="en-US" sz="7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66551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任意多边形 9"/>
          <p:cNvSpPr/>
          <p:nvPr/>
        </p:nvSpPr>
        <p:spPr>
          <a:xfrm>
            <a:off x="0" y="0"/>
            <a:ext cx="5398770" cy="788670"/>
          </a:xfrm>
          <a:custGeom>
            <a:avLst/>
            <a:gdLst>
              <a:gd name="connsiteX0" fmla="*/ 0 w 5398770"/>
              <a:gd name="connsiteY0" fmla="*/ 0 h 674370"/>
              <a:gd name="connsiteX1" fmla="*/ 5398770 w 5398770"/>
              <a:gd name="connsiteY1" fmla="*/ 0 h 674370"/>
              <a:gd name="connsiteX2" fmla="*/ 4752791 w 5398770"/>
              <a:gd name="connsiteY2" fmla="*/ 674370 h 674370"/>
              <a:gd name="connsiteX3" fmla="*/ 0 w 5398770"/>
              <a:gd name="connsiteY3" fmla="*/ 674370 h 674370"/>
              <a:gd name="connsiteX4" fmla="*/ 0 w 5398770"/>
              <a:gd name="connsiteY4" fmla="*/ 0 h 674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98770" h="674370">
                <a:moveTo>
                  <a:pt x="0" y="0"/>
                </a:moveTo>
                <a:lnTo>
                  <a:pt x="5398770" y="0"/>
                </a:lnTo>
                <a:lnTo>
                  <a:pt x="4752791" y="674370"/>
                </a:lnTo>
                <a:lnTo>
                  <a:pt x="0" y="674370"/>
                </a:lnTo>
                <a:lnTo>
                  <a:pt x="0" y="0"/>
                </a:lnTo>
                <a:close/>
              </a:path>
            </a:pathLst>
          </a:custGeom>
          <a:solidFill>
            <a:srgbClr val="3E41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424669" y="101947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成果形式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2094636" y="2247166"/>
            <a:ext cx="1238339" cy="1067534"/>
            <a:chOff x="1836697" y="1968791"/>
            <a:chExt cx="1238339" cy="1067534"/>
          </a:xfrm>
        </p:grpSpPr>
        <p:sp>
          <p:nvSpPr>
            <p:cNvPr id="28" name="六边形 27"/>
            <p:cNvSpPr>
              <a:spLocks noChangeAspect="1"/>
            </p:cNvSpPr>
            <p:nvPr/>
          </p:nvSpPr>
          <p:spPr>
            <a:xfrm rot="10800000">
              <a:off x="1836697" y="1968791"/>
              <a:ext cx="1238339" cy="1067534"/>
            </a:xfrm>
            <a:prstGeom prst="hexagon">
              <a:avLst>
                <a:gd name="adj" fmla="val 28557"/>
                <a:gd name="vf" fmla="val 115470"/>
              </a:avLst>
            </a:prstGeom>
            <a:solidFill>
              <a:srgbClr val="3E41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矩形 62"/>
            <p:cNvSpPr/>
            <p:nvPr/>
          </p:nvSpPr>
          <p:spPr>
            <a:xfrm>
              <a:off x="2079801" y="2071631"/>
              <a:ext cx="752129" cy="769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4400" b="1" dirty="0">
                  <a:solidFill>
                    <a:prstClr val="white"/>
                  </a:solidFill>
                  <a:latin typeface="方正姚体" panose="02010601030101010101" pitchFamily="2" charset="-122"/>
                  <a:ea typeface="方正姚体" panose="02010601030101010101" pitchFamily="2" charset="-122"/>
                </a:rPr>
                <a:t>01</a:t>
              </a:r>
              <a:endParaRPr lang="zh-CN" altLang="en-US" sz="4400" dirty="0">
                <a:solidFill>
                  <a:prstClr val="white"/>
                </a:solidFill>
                <a:latin typeface="方正姚体" panose="02010601030101010101" pitchFamily="2" charset="-122"/>
                <a:ea typeface="方正姚体" panose="02010601030101010101" pitchFamily="2" charset="-122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2094638" y="3663803"/>
            <a:ext cx="1238339" cy="1067534"/>
            <a:chOff x="1836698" y="3177551"/>
            <a:chExt cx="1238339" cy="1067534"/>
          </a:xfrm>
        </p:grpSpPr>
        <p:sp>
          <p:nvSpPr>
            <p:cNvPr id="30" name="六边形 29"/>
            <p:cNvSpPr>
              <a:spLocks noChangeAspect="1"/>
            </p:cNvSpPr>
            <p:nvPr/>
          </p:nvSpPr>
          <p:spPr>
            <a:xfrm rot="10800000">
              <a:off x="1836698" y="3177551"/>
              <a:ext cx="1238339" cy="1067534"/>
            </a:xfrm>
            <a:prstGeom prst="hexagon">
              <a:avLst>
                <a:gd name="adj" fmla="val 28557"/>
                <a:gd name="vf" fmla="val 115470"/>
              </a:avLst>
            </a:prstGeom>
            <a:solidFill>
              <a:srgbClr val="3E41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矩形 63"/>
            <p:cNvSpPr/>
            <p:nvPr/>
          </p:nvSpPr>
          <p:spPr>
            <a:xfrm>
              <a:off x="2080849" y="3290030"/>
              <a:ext cx="752129" cy="769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4400" b="1" dirty="0">
                  <a:solidFill>
                    <a:prstClr val="white"/>
                  </a:solidFill>
                  <a:latin typeface="方正姚体" panose="02010601030101010101" pitchFamily="2" charset="-122"/>
                  <a:ea typeface="方正姚体" panose="02010601030101010101" pitchFamily="2" charset="-122"/>
                </a:rPr>
                <a:t>02</a:t>
              </a:r>
              <a:endParaRPr lang="zh-CN" altLang="en-US" sz="4400" dirty="0">
                <a:solidFill>
                  <a:prstClr val="white"/>
                </a:solidFill>
                <a:latin typeface="方正姚体" panose="02010601030101010101" pitchFamily="2" charset="-122"/>
                <a:ea typeface="方正姚体" panose="02010601030101010101" pitchFamily="2" charset="-122"/>
              </a:endParaRPr>
            </a:p>
          </p:txBody>
        </p:sp>
      </p:grpSp>
      <p:sp>
        <p:nvSpPr>
          <p:cNvPr id="67" name="矩形 66"/>
          <p:cNvSpPr/>
          <p:nvPr/>
        </p:nvSpPr>
        <p:spPr>
          <a:xfrm>
            <a:off x="9336556" y="4023836"/>
            <a:ext cx="46839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400" b="1" dirty="0">
                <a:solidFill>
                  <a:prstClr val="white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0</a:t>
            </a:r>
            <a:endParaRPr lang="zh-CN" altLang="en-US" sz="4400" dirty="0">
              <a:solidFill>
                <a:prstClr val="white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3719895" y="2247166"/>
            <a:ext cx="6576630" cy="1067534"/>
            <a:chOff x="2909507" y="2573528"/>
            <a:chExt cx="3597597" cy="1067534"/>
          </a:xfrm>
        </p:grpSpPr>
        <p:sp>
          <p:nvSpPr>
            <p:cNvPr id="29" name="六边形 28"/>
            <p:cNvSpPr>
              <a:spLocks noChangeAspect="1"/>
            </p:cNvSpPr>
            <p:nvPr/>
          </p:nvSpPr>
          <p:spPr>
            <a:xfrm rot="10800000" flipH="1">
              <a:off x="2909507" y="2573528"/>
              <a:ext cx="3597597" cy="1067534"/>
            </a:xfrm>
            <a:prstGeom prst="hexagon">
              <a:avLst>
                <a:gd name="adj" fmla="val 28557"/>
                <a:gd name="vf" fmla="val 115470"/>
              </a:avLst>
            </a:prstGeom>
            <a:noFill/>
            <a:ln>
              <a:solidFill>
                <a:srgbClr val="3E415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文本框 67"/>
            <p:cNvSpPr txBox="1"/>
            <p:nvPr/>
          </p:nvSpPr>
          <p:spPr>
            <a:xfrm>
              <a:off x="3104821" y="2922629"/>
              <a:ext cx="3327960" cy="400110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zh-CN" altLang="zh-CN" sz="2000" kern="100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搭建工具使用虚拟空间的手部数据大规模生成数据集</a:t>
              </a:r>
              <a:endPara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3" name="组合 72"/>
          <p:cNvGrpSpPr/>
          <p:nvPr/>
        </p:nvGrpSpPr>
        <p:grpSpPr>
          <a:xfrm>
            <a:off x="3778996" y="3663803"/>
            <a:ext cx="6517530" cy="1067534"/>
            <a:chOff x="2909506" y="3785181"/>
            <a:chExt cx="3232866" cy="1067534"/>
          </a:xfrm>
        </p:grpSpPr>
        <p:sp>
          <p:nvSpPr>
            <p:cNvPr id="31" name="六边形 30"/>
            <p:cNvSpPr>
              <a:spLocks noChangeAspect="1"/>
            </p:cNvSpPr>
            <p:nvPr/>
          </p:nvSpPr>
          <p:spPr>
            <a:xfrm rot="10800000" flipH="1">
              <a:off x="2909506" y="3785181"/>
              <a:ext cx="3232866" cy="1067534"/>
            </a:xfrm>
            <a:prstGeom prst="hexagon">
              <a:avLst>
                <a:gd name="adj" fmla="val 28557"/>
                <a:gd name="vf" fmla="val 115470"/>
              </a:avLst>
            </a:prstGeom>
            <a:noFill/>
            <a:ln>
              <a:solidFill>
                <a:srgbClr val="3E415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文本框 68"/>
            <p:cNvSpPr txBox="1"/>
            <p:nvPr/>
          </p:nvSpPr>
          <p:spPr>
            <a:xfrm>
              <a:off x="3057295" y="4118893"/>
              <a:ext cx="3017683" cy="400110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zh-CN" altLang="zh-CN" sz="200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算法系统测试数据集的准确率，实现场景的实时交互</a:t>
              </a:r>
              <a:endParaRPr lang="en-US" altLang="zh-CN" sz="20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/>
          <p:cNvGrpSpPr/>
          <p:nvPr/>
        </p:nvGrpSpPr>
        <p:grpSpPr>
          <a:xfrm>
            <a:off x="-1" y="1492347"/>
            <a:ext cx="3317430" cy="2632835"/>
            <a:chOff x="-1" y="1492347"/>
            <a:chExt cx="3317430" cy="2632835"/>
          </a:xfrm>
        </p:grpSpPr>
        <p:sp>
          <p:nvSpPr>
            <p:cNvPr id="20" name="任意多边形 19"/>
            <p:cNvSpPr/>
            <p:nvPr/>
          </p:nvSpPr>
          <p:spPr>
            <a:xfrm>
              <a:off x="-1" y="2591803"/>
              <a:ext cx="2996972" cy="1533379"/>
            </a:xfrm>
            <a:custGeom>
              <a:avLst/>
              <a:gdLst>
                <a:gd name="connsiteX0" fmla="*/ 0 w 2996972"/>
                <a:gd name="connsiteY0" fmla="*/ 0 h 1533379"/>
                <a:gd name="connsiteX1" fmla="*/ 1316551 w 2996972"/>
                <a:gd name="connsiteY1" fmla="*/ 0 h 1533379"/>
                <a:gd name="connsiteX2" fmla="*/ 1465829 w 2996972"/>
                <a:gd name="connsiteY2" fmla="*/ 0 h 1533379"/>
                <a:gd name="connsiteX3" fmla="*/ 2747118 w 2996972"/>
                <a:gd name="connsiteY3" fmla="*/ 0 h 1533379"/>
                <a:gd name="connsiteX4" fmla="*/ 2747118 w 2996972"/>
                <a:gd name="connsiteY4" fmla="*/ 1109881 h 1533379"/>
                <a:gd name="connsiteX5" fmla="*/ 2749057 w 2996972"/>
                <a:gd name="connsiteY5" fmla="*/ 1090290 h 1533379"/>
                <a:gd name="connsiteX6" fmla="*/ 2913319 w 2996972"/>
                <a:gd name="connsiteY6" fmla="*/ 872451 h 1533379"/>
                <a:gd name="connsiteX7" fmla="*/ 2987451 w 2996972"/>
                <a:gd name="connsiteY7" fmla="*/ 833997 h 1533379"/>
                <a:gd name="connsiteX8" fmla="*/ 2987451 w 2996972"/>
                <a:gd name="connsiteY8" fmla="*/ 0 h 1533379"/>
                <a:gd name="connsiteX9" fmla="*/ 2996972 w 2996972"/>
                <a:gd name="connsiteY9" fmla="*/ 0 h 1533379"/>
                <a:gd name="connsiteX10" fmla="*/ 2996972 w 2996972"/>
                <a:gd name="connsiteY10" fmla="*/ 1533379 h 1533379"/>
                <a:gd name="connsiteX11" fmla="*/ 1465829 w 2996972"/>
                <a:gd name="connsiteY11" fmla="*/ 1533379 h 1533379"/>
                <a:gd name="connsiteX12" fmla="*/ 1316551 w 2996972"/>
                <a:gd name="connsiteY12" fmla="*/ 1533379 h 1533379"/>
                <a:gd name="connsiteX13" fmla="*/ 0 w 2996972"/>
                <a:gd name="connsiteY13" fmla="*/ 1533379 h 1533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996972" h="1533379">
                  <a:moveTo>
                    <a:pt x="0" y="0"/>
                  </a:moveTo>
                  <a:lnTo>
                    <a:pt x="1316551" y="0"/>
                  </a:lnTo>
                  <a:lnTo>
                    <a:pt x="1465829" y="0"/>
                  </a:lnTo>
                  <a:lnTo>
                    <a:pt x="2747118" y="0"/>
                  </a:lnTo>
                  <a:lnTo>
                    <a:pt x="2747118" y="1109881"/>
                  </a:lnTo>
                  <a:lnTo>
                    <a:pt x="2749057" y="1090290"/>
                  </a:lnTo>
                  <a:cubicBezTo>
                    <a:pt x="2764126" y="1017626"/>
                    <a:pt x="2826727" y="931288"/>
                    <a:pt x="2913319" y="872451"/>
                  </a:cubicBezTo>
                  <a:lnTo>
                    <a:pt x="2987451" y="833997"/>
                  </a:lnTo>
                  <a:lnTo>
                    <a:pt x="2987451" y="0"/>
                  </a:lnTo>
                  <a:lnTo>
                    <a:pt x="2996972" y="0"/>
                  </a:lnTo>
                  <a:lnTo>
                    <a:pt x="2996972" y="1533379"/>
                  </a:lnTo>
                  <a:lnTo>
                    <a:pt x="1465829" y="1533379"/>
                  </a:lnTo>
                  <a:lnTo>
                    <a:pt x="1316551" y="1533379"/>
                  </a:lnTo>
                  <a:lnTo>
                    <a:pt x="0" y="1533379"/>
                  </a:lnTo>
                  <a:close/>
                </a:path>
              </a:pathLst>
            </a:custGeom>
            <a:solidFill>
              <a:srgbClr val="C001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任意多边形 14"/>
            <p:cNvSpPr/>
            <p:nvPr/>
          </p:nvSpPr>
          <p:spPr>
            <a:xfrm rot="20700676">
              <a:off x="1591986" y="1492347"/>
              <a:ext cx="1725443" cy="2263599"/>
            </a:xfrm>
            <a:custGeom>
              <a:avLst/>
              <a:gdLst>
                <a:gd name="connsiteX0" fmla="*/ 779254 w 1725443"/>
                <a:gd name="connsiteY0" fmla="*/ 18962 h 2263599"/>
                <a:gd name="connsiteX1" fmla="*/ 925982 w 1725443"/>
                <a:gd name="connsiteY1" fmla="*/ 106386 h 2263599"/>
                <a:gd name="connsiteX2" fmla="*/ 934396 w 1725443"/>
                <a:gd name="connsiteY2" fmla="*/ 119050 h 2263599"/>
                <a:gd name="connsiteX3" fmla="*/ 1725443 w 1725443"/>
                <a:gd name="connsiteY3" fmla="*/ 825565 h 2263599"/>
                <a:gd name="connsiteX4" fmla="*/ 1719088 w 1725443"/>
                <a:gd name="connsiteY4" fmla="*/ 828955 h 2263599"/>
                <a:gd name="connsiteX5" fmla="*/ 1719697 w 1725443"/>
                <a:gd name="connsiteY5" fmla="*/ 829118 h 2263599"/>
                <a:gd name="connsiteX6" fmla="*/ 1368129 w 1725443"/>
                <a:gd name="connsiteY6" fmla="*/ 2142222 h 2263599"/>
                <a:gd name="connsiteX7" fmla="*/ 1158795 w 1725443"/>
                <a:gd name="connsiteY7" fmla="*/ 2086175 h 2263599"/>
                <a:gd name="connsiteX8" fmla="*/ 1482808 w 1725443"/>
                <a:gd name="connsiteY8" fmla="*/ 875989 h 2263599"/>
                <a:gd name="connsiteX9" fmla="*/ 882695 w 1725443"/>
                <a:gd name="connsiteY9" fmla="*/ 285854 h 2263599"/>
                <a:gd name="connsiteX10" fmla="*/ 877624 w 1725443"/>
                <a:gd name="connsiteY10" fmla="*/ 291010 h 2263599"/>
                <a:gd name="connsiteX11" fmla="*/ 858594 w 1725443"/>
                <a:gd name="connsiteY11" fmla="*/ 265082 h 2263599"/>
                <a:gd name="connsiteX12" fmla="*/ 713583 w 1725443"/>
                <a:gd name="connsiteY12" fmla="*/ 184744 h 2263599"/>
                <a:gd name="connsiteX13" fmla="*/ 423891 w 1725443"/>
                <a:gd name="connsiteY13" fmla="*/ 288976 h 2263599"/>
                <a:gd name="connsiteX14" fmla="*/ 423139 w 1725443"/>
                <a:gd name="connsiteY14" fmla="*/ 295348 h 2263599"/>
                <a:gd name="connsiteX15" fmla="*/ 1212724 w 1725443"/>
                <a:gd name="connsiteY15" fmla="*/ 1005710 h 2263599"/>
                <a:gd name="connsiteX16" fmla="*/ 865986 w 1725443"/>
                <a:gd name="connsiteY16" fmla="*/ 2263599 h 2263599"/>
                <a:gd name="connsiteX17" fmla="*/ 0 w 1725443"/>
                <a:gd name="connsiteY17" fmla="*/ 1407543 h 2263599"/>
                <a:gd name="connsiteX18" fmla="*/ 319954 w 1725443"/>
                <a:gd name="connsiteY18" fmla="*/ 212520 h 2263599"/>
                <a:gd name="connsiteX19" fmla="*/ 322720 w 1725443"/>
                <a:gd name="connsiteY19" fmla="*/ 192668 h 2263599"/>
                <a:gd name="connsiteX20" fmla="*/ 649441 w 1725443"/>
                <a:gd name="connsiteY20" fmla="*/ 0 h 2263599"/>
                <a:gd name="connsiteX21" fmla="*/ 779254 w 1725443"/>
                <a:gd name="connsiteY21" fmla="*/ 18962 h 2263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725443" h="2263599">
                  <a:moveTo>
                    <a:pt x="779254" y="18962"/>
                  </a:moveTo>
                  <a:cubicBezTo>
                    <a:pt x="839102" y="37278"/>
                    <a:pt x="890023" y="67875"/>
                    <a:pt x="925982" y="106386"/>
                  </a:cubicBezTo>
                  <a:lnTo>
                    <a:pt x="934396" y="119050"/>
                  </a:lnTo>
                  <a:lnTo>
                    <a:pt x="1725443" y="825565"/>
                  </a:lnTo>
                  <a:lnTo>
                    <a:pt x="1719088" y="828955"/>
                  </a:lnTo>
                  <a:lnTo>
                    <a:pt x="1719697" y="829118"/>
                  </a:lnTo>
                  <a:lnTo>
                    <a:pt x="1368129" y="2142222"/>
                  </a:lnTo>
                  <a:lnTo>
                    <a:pt x="1158795" y="2086175"/>
                  </a:lnTo>
                  <a:lnTo>
                    <a:pt x="1482808" y="875989"/>
                  </a:lnTo>
                  <a:lnTo>
                    <a:pt x="882695" y="285854"/>
                  </a:lnTo>
                  <a:lnTo>
                    <a:pt x="877624" y="291010"/>
                  </a:lnTo>
                  <a:lnTo>
                    <a:pt x="858594" y="265082"/>
                  </a:lnTo>
                  <a:cubicBezTo>
                    <a:pt x="822847" y="229577"/>
                    <a:pt x="772606" y="200547"/>
                    <a:pt x="713583" y="184744"/>
                  </a:cubicBezTo>
                  <a:cubicBezTo>
                    <a:pt x="578674" y="148623"/>
                    <a:pt x="448975" y="195290"/>
                    <a:pt x="423891" y="288976"/>
                  </a:cubicBezTo>
                  <a:lnTo>
                    <a:pt x="423139" y="295348"/>
                  </a:lnTo>
                  <a:lnTo>
                    <a:pt x="1212724" y="1005710"/>
                  </a:lnTo>
                  <a:lnTo>
                    <a:pt x="865986" y="2263599"/>
                  </a:lnTo>
                  <a:lnTo>
                    <a:pt x="0" y="1407543"/>
                  </a:lnTo>
                  <a:lnTo>
                    <a:pt x="319954" y="212520"/>
                  </a:lnTo>
                  <a:lnTo>
                    <a:pt x="322720" y="192668"/>
                  </a:lnTo>
                  <a:cubicBezTo>
                    <a:pt x="353817" y="82713"/>
                    <a:pt x="488279" y="0"/>
                    <a:pt x="649441" y="0"/>
                  </a:cubicBezTo>
                  <a:cubicBezTo>
                    <a:pt x="695487" y="0"/>
                    <a:pt x="739354" y="6752"/>
                    <a:pt x="779254" y="18962"/>
                  </a:cubicBezTo>
                  <a:close/>
                </a:path>
              </a:pathLst>
            </a:custGeom>
            <a:solidFill>
              <a:srgbClr val="3E41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矩形 17"/>
            <p:cNvSpPr/>
            <p:nvPr/>
          </p:nvSpPr>
          <p:spPr>
            <a:xfrm>
              <a:off x="503454" y="2795956"/>
              <a:ext cx="1037463" cy="110799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6600" b="1" dirty="0">
                  <a:solidFill>
                    <a:prstClr val="white"/>
                  </a:solidFill>
                  <a:latin typeface="方正姚体" panose="02010601030101010101" pitchFamily="2" charset="-122"/>
                  <a:ea typeface="方正姚体" panose="02010601030101010101" pitchFamily="2" charset="-122"/>
                </a:rPr>
                <a:t>05</a:t>
              </a:r>
              <a:endParaRPr lang="zh-CN" altLang="en-US" sz="6600" dirty="0">
                <a:solidFill>
                  <a:prstClr val="white"/>
                </a:solidFill>
                <a:latin typeface="方正姚体" panose="02010601030101010101" pitchFamily="2" charset="-122"/>
                <a:ea typeface="方正姚体" panose="02010601030101010101" pitchFamily="2" charset="-122"/>
              </a:endParaRPr>
            </a:p>
          </p:txBody>
        </p:sp>
      </p:grpSp>
      <p:sp>
        <p:nvSpPr>
          <p:cNvPr id="19" name="矩形 18"/>
          <p:cNvSpPr/>
          <p:nvPr/>
        </p:nvSpPr>
        <p:spPr>
          <a:xfrm>
            <a:off x="3009043" y="2591802"/>
            <a:ext cx="9182957" cy="1533379"/>
          </a:xfrm>
          <a:prstGeom prst="rect">
            <a:avLst/>
          </a:prstGeom>
          <a:solidFill>
            <a:srgbClr val="3E41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3239580" y="2795956"/>
            <a:ext cx="713863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7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计划进度</a:t>
            </a:r>
            <a:endParaRPr lang="zh-CN" altLang="en-US" sz="7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07031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6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任意多边形 9"/>
          <p:cNvSpPr/>
          <p:nvPr/>
        </p:nvSpPr>
        <p:spPr>
          <a:xfrm>
            <a:off x="0" y="0"/>
            <a:ext cx="5398770" cy="788670"/>
          </a:xfrm>
          <a:custGeom>
            <a:avLst/>
            <a:gdLst>
              <a:gd name="connsiteX0" fmla="*/ 0 w 5398770"/>
              <a:gd name="connsiteY0" fmla="*/ 0 h 674370"/>
              <a:gd name="connsiteX1" fmla="*/ 5398770 w 5398770"/>
              <a:gd name="connsiteY1" fmla="*/ 0 h 674370"/>
              <a:gd name="connsiteX2" fmla="*/ 4752791 w 5398770"/>
              <a:gd name="connsiteY2" fmla="*/ 674370 h 674370"/>
              <a:gd name="connsiteX3" fmla="*/ 0 w 5398770"/>
              <a:gd name="connsiteY3" fmla="*/ 674370 h 674370"/>
              <a:gd name="connsiteX4" fmla="*/ 0 w 5398770"/>
              <a:gd name="connsiteY4" fmla="*/ 0 h 674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98770" h="674370">
                <a:moveTo>
                  <a:pt x="0" y="0"/>
                </a:moveTo>
                <a:lnTo>
                  <a:pt x="5398770" y="0"/>
                </a:lnTo>
                <a:lnTo>
                  <a:pt x="4752791" y="674370"/>
                </a:lnTo>
                <a:lnTo>
                  <a:pt x="0" y="674370"/>
                </a:lnTo>
                <a:lnTo>
                  <a:pt x="0" y="0"/>
                </a:lnTo>
                <a:close/>
              </a:path>
            </a:pathLst>
          </a:custGeom>
          <a:solidFill>
            <a:srgbClr val="3E41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263728" y="101947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计划进度</a:t>
            </a:r>
          </a:p>
        </p:txBody>
      </p:sp>
      <p:sp>
        <p:nvSpPr>
          <p:cNvPr id="67" name="矩形 66"/>
          <p:cNvSpPr/>
          <p:nvPr/>
        </p:nvSpPr>
        <p:spPr>
          <a:xfrm>
            <a:off x="9336556" y="4023836"/>
            <a:ext cx="46839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400" b="1" dirty="0">
                <a:solidFill>
                  <a:prstClr val="white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0</a:t>
            </a:r>
            <a:endParaRPr lang="zh-CN" altLang="en-US" sz="4400" dirty="0">
              <a:solidFill>
                <a:prstClr val="white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p:graphicFrame>
        <p:nvGraphicFramePr>
          <p:cNvPr id="8" name="内容占位符 3">
            <a:extLst>
              <a:ext uri="{FF2B5EF4-FFF2-40B4-BE49-F238E27FC236}">
                <a16:creationId xmlns:a16="http://schemas.microsoft.com/office/drawing/2014/main" id="{6D0FBE46-B3DE-8C92-7DC9-B9B40ADAC2DF}"/>
              </a:ext>
            </a:extLst>
          </p:cNvPr>
          <p:cNvGraphicFramePr>
            <a:graphicFrameLocks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071319733"/>
              </p:ext>
            </p:extLst>
          </p:nvPr>
        </p:nvGraphicFramePr>
        <p:xfrm>
          <a:off x="1992312" y="1528415"/>
          <a:ext cx="8207375" cy="42843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826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246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814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kern="1200" dirty="0">
                          <a:solidFill>
                            <a:schemeClr val="lt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2022.10-2022.11</a:t>
                      </a:r>
                      <a:endParaRPr lang="zh-CN" altLang="zh-CN" sz="2000" b="0" kern="1200" dirty="0">
                        <a:solidFill>
                          <a:schemeClr val="lt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T="45717" marB="45717" anchor="ctr">
                    <a:solidFill>
                      <a:srgbClr val="3E415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zh-CN" sz="2000" b="0" kern="1200" dirty="0">
                          <a:solidFill>
                            <a:schemeClr val="lt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研究算法原理，确定主题、项目框架、开发</a:t>
                      </a:r>
                      <a:r>
                        <a:rPr lang="zh-CN" altLang="en-US" sz="2000" b="0" kern="1200" dirty="0">
                          <a:solidFill>
                            <a:schemeClr val="lt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技术</a:t>
                      </a:r>
                      <a:endParaRPr lang="zh-CN" altLang="en-US" sz="20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T="45717" marB="45717" anchor="ctr">
                    <a:solidFill>
                      <a:srgbClr val="3E41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3362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2022.12-2023.01</a:t>
                      </a:r>
                      <a:endParaRPr lang="zh-CN" altLang="zh-CN" sz="2000" b="0" kern="1200" dirty="0">
                        <a:solidFill>
                          <a:schemeClr val="dk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T="45717" marB="45717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zh-CN" sz="2000" b="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开始项目，数据集搭建，编写和调试代码，形成可运行的算法模块。</a:t>
                      </a:r>
                    </a:p>
                  </a:txBody>
                  <a:tcPr marT="45717" marB="45717" anchor="ctr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6454997"/>
                  </a:ext>
                </a:extLst>
              </a:tr>
              <a:tr h="82311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kern="1200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2023.02-2023.03</a:t>
                      </a:r>
                      <a:endParaRPr lang="zh-CN" altLang="zh-CN" sz="2000" b="0" kern="1200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T="45717" marB="45717" anchor="ctr">
                    <a:solidFill>
                      <a:srgbClr val="3E415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zh-CN" sz="2000" b="0" kern="1200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算法应用，将算法嵌入实际场景，实现交互功能。</a:t>
                      </a:r>
                    </a:p>
                  </a:txBody>
                  <a:tcPr marT="45717" marB="45717" anchor="ctr">
                    <a:solidFill>
                      <a:srgbClr val="3E41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2311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2023.04-2023.04</a:t>
                      </a:r>
                      <a:endParaRPr lang="zh-CN" altLang="zh-CN" sz="2000" b="0" kern="1200" dirty="0">
                        <a:solidFill>
                          <a:schemeClr val="dk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T="45717" marB="45717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zh-CN" sz="2000" b="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完善项目，搭建论文框架。</a:t>
                      </a:r>
                    </a:p>
                  </a:txBody>
                  <a:tcPr marT="45717" marB="45717" anchor="ctr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2311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kern="1200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2023.05-2023.06</a:t>
                      </a:r>
                      <a:endParaRPr lang="zh-CN" altLang="zh-CN" sz="2000" b="0" kern="1200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T="45717" marB="45717" anchor="ctr">
                    <a:solidFill>
                      <a:srgbClr val="3E415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zh-CN" sz="2000" b="0" kern="1200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撰写毕业设计论文，准备答辩</a:t>
                      </a:r>
                      <a:r>
                        <a:rPr lang="zh-CN" altLang="en-US" sz="2000" b="0" kern="1200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。</a:t>
                      </a:r>
                      <a:endParaRPr lang="zh-CN" altLang="zh-CN" sz="2000" b="0" kern="1200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T="45717" marB="45717" anchor="ctr">
                    <a:solidFill>
                      <a:srgbClr val="3E41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398267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/>
          <p:cNvGrpSpPr/>
          <p:nvPr/>
        </p:nvGrpSpPr>
        <p:grpSpPr>
          <a:xfrm>
            <a:off x="-1" y="1492347"/>
            <a:ext cx="3317430" cy="2632835"/>
            <a:chOff x="-1" y="1492347"/>
            <a:chExt cx="3317430" cy="2632835"/>
          </a:xfrm>
        </p:grpSpPr>
        <p:sp>
          <p:nvSpPr>
            <p:cNvPr id="20" name="任意多边形 19"/>
            <p:cNvSpPr/>
            <p:nvPr/>
          </p:nvSpPr>
          <p:spPr>
            <a:xfrm>
              <a:off x="-1" y="2591803"/>
              <a:ext cx="2996972" cy="1533379"/>
            </a:xfrm>
            <a:custGeom>
              <a:avLst/>
              <a:gdLst>
                <a:gd name="connsiteX0" fmla="*/ 0 w 2996972"/>
                <a:gd name="connsiteY0" fmla="*/ 0 h 1533379"/>
                <a:gd name="connsiteX1" fmla="*/ 1316551 w 2996972"/>
                <a:gd name="connsiteY1" fmla="*/ 0 h 1533379"/>
                <a:gd name="connsiteX2" fmla="*/ 1465829 w 2996972"/>
                <a:gd name="connsiteY2" fmla="*/ 0 h 1533379"/>
                <a:gd name="connsiteX3" fmla="*/ 2747118 w 2996972"/>
                <a:gd name="connsiteY3" fmla="*/ 0 h 1533379"/>
                <a:gd name="connsiteX4" fmla="*/ 2747118 w 2996972"/>
                <a:gd name="connsiteY4" fmla="*/ 1109881 h 1533379"/>
                <a:gd name="connsiteX5" fmla="*/ 2749057 w 2996972"/>
                <a:gd name="connsiteY5" fmla="*/ 1090290 h 1533379"/>
                <a:gd name="connsiteX6" fmla="*/ 2913319 w 2996972"/>
                <a:gd name="connsiteY6" fmla="*/ 872451 h 1533379"/>
                <a:gd name="connsiteX7" fmla="*/ 2987451 w 2996972"/>
                <a:gd name="connsiteY7" fmla="*/ 833997 h 1533379"/>
                <a:gd name="connsiteX8" fmla="*/ 2987451 w 2996972"/>
                <a:gd name="connsiteY8" fmla="*/ 0 h 1533379"/>
                <a:gd name="connsiteX9" fmla="*/ 2996972 w 2996972"/>
                <a:gd name="connsiteY9" fmla="*/ 0 h 1533379"/>
                <a:gd name="connsiteX10" fmla="*/ 2996972 w 2996972"/>
                <a:gd name="connsiteY10" fmla="*/ 1533379 h 1533379"/>
                <a:gd name="connsiteX11" fmla="*/ 1465829 w 2996972"/>
                <a:gd name="connsiteY11" fmla="*/ 1533379 h 1533379"/>
                <a:gd name="connsiteX12" fmla="*/ 1316551 w 2996972"/>
                <a:gd name="connsiteY12" fmla="*/ 1533379 h 1533379"/>
                <a:gd name="connsiteX13" fmla="*/ 0 w 2996972"/>
                <a:gd name="connsiteY13" fmla="*/ 1533379 h 1533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996972" h="1533379">
                  <a:moveTo>
                    <a:pt x="0" y="0"/>
                  </a:moveTo>
                  <a:lnTo>
                    <a:pt x="1316551" y="0"/>
                  </a:lnTo>
                  <a:lnTo>
                    <a:pt x="1465829" y="0"/>
                  </a:lnTo>
                  <a:lnTo>
                    <a:pt x="2747118" y="0"/>
                  </a:lnTo>
                  <a:lnTo>
                    <a:pt x="2747118" y="1109881"/>
                  </a:lnTo>
                  <a:lnTo>
                    <a:pt x="2749057" y="1090290"/>
                  </a:lnTo>
                  <a:cubicBezTo>
                    <a:pt x="2764126" y="1017626"/>
                    <a:pt x="2826727" y="931288"/>
                    <a:pt x="2913319" y="872451"/>
                  </a:cubicBezTo>
                  <a:lnTo>
                    <a:pt x="2987451" y="833997"/>
                  </a:lnTo>
                  <a:lnTo>
                    <a:pt x="2987451" y="0"/>
                  </a:lnTo>
                  <a:lnTo>
                    <a:pt x="2996972" y="0"/>
                  </a:lnTo>
                  <a:lnTo>
                    <a:pt x="2996972" y="1533379"/>
                  </a:lnTo>
                  <a:lnTo>
                    <a:pt x="1465829" y="1533379"/>
                  </a:lnTo>
                  <a:lnTo>
                    <a:pt x="1316551" y="1533379"/>
                  </a:lnTo>
                  <a:lnTo>
                    <a:pt x="0" y="1533379"/>
                  </a:lnTo>
                  <a:close/>
                </a:path>
              </a:pathLst>
            </a:custGeom>
            <a:solidFill>
              <a:srgbClr val="C001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任意多边形 14"/>
            <p:cNvSpPr/>
            <p:nvPr/>
          </p:nvSpPr>
          <p:spPr>
            <a:xfrm rot="20700676">
              <a:off x="1591986" y="1492347"/>
              <a:ext cx="1725443" cy="2263599"/>
            </a:xfrm>
            <a:custGeom>
              <a:avLst/>
              <a:gdLst>
                <a:gd name="connsiteX0" fmla="*/ 779254 w 1725443"/>
                <a:gd name="connsiteY0" fmla="*/ 18962 h 2263599"/>
                <a:gd name="connsiteX1" fmla="*/ 925982 w 1725443"/>
                <a:gd name="connsiteY1" fmla="*/ 106386 h 2263599"/>
                <a:gd name="connsiteX2" fmla="*/ 934396 w 1725443"/>
                <a:gd name="connsiteY2" fmla="*/ 119050 h 2263599"/>
                <a:gd name="connsiteX3" fmla="*/ 1725443 w 1725443"/>
                <a:gd name="connsiteY3" fmla="*/ 825565 h 2263599"/>
                <a:gd name="connsiteX4" fmla="*/ 1719088 w 1725443"/>
                <a:gd name="connsiteY4" fmla="*/ 828955 h 2263599"/>
                <a:gd name="connsiteX5" fmla="*/ 1719697 w 1725443"/>
                <a:gd name="connsiteY5" fmla="*/ 829118 h 2263599"/>
                <a:gd name="connsiteX6" fmla="*/ 1368129 w 1725443"/>
                <a:gd name="connsiteY6" fmla="*/ 2142222 h 2263599"/>
                <a:gd name="connsiteX7" fmla="*/ 1158795 w 1725443"/>
                <a:gd name="connsiteY7" fmla="*/ 2086175 h 2263599"/>
                <a:gd name="connsiteX8" fmla="*/ 1482808 w 1725443"/>
                <a:gd name="connsiteY8" fmla="*/ 875989 h 2263599"/>
                <a:gd name="connsiteX9" fmla="*/ 882695 w 1725443"/>
                <a:gd name="connsiteY9" fmla="*/ 285854 h 2263599"/>
                <a:gd name="connsiteX10" fmla="*/ 877624 w 1725443"/>
                <a:gd name="connsiteY10" fmla="*/ 291010 h 2263599"/>
                <a:gd name="connsiteX11" fmla="*/ 858594 w 1725443"/>
                <a:gd name="connsiteY11" fmla="*/ 265082 h 2263599"/>
                <a:gd name="connsiteX12" fmla="*/ 713583 w 1725443"/>
                <a:gd name="connsiteY12" fmla="*/ 184744 h 2263599"/>
                <a:gd name="connsiteX13" fmla="*/ 423891 w 1725443"/>
                <a:gd name="connsiteY13" fmla="*/ 288976 h 2263599"/>
                <a:gd name="connsiteX14" fmla="*/ 423139 w 1725443"/>
                <a:gd name="connsiteY14" fmla="*/ 295348 h 2263599"/>
                <a:gd name="connsiteX15" fmla="*/ 1212724 w 1725443"/>
                <a:gd name="connsiteY15" fmla="*/ 1005710 h 2263599"/>
                <a:gd name="connsiteX16" fmla="*/ 865986 w 1725443"/>
                <a:gd name="connsiteY16" fmla="*/ 2263599 h 2263599"/>
                <a:gd name="connsiteX17" fmla="*/ 0 w 1725443"/>
                <a:gd name="connsiteY17" fmla="*/ 1407543 h 2263599"/>
                <a:gd name="connsiteX18" fmla="*/ 319954 w 1725443"/>
                <a:gd name="connsiteY18" fmla="*/ 212520 h 2263599"/>
                <a:gd name="connsiteX19" fmla="*/ 322720 w 1725443"/>
                <a:gd name="connsiteY19" fmla="*/ 192668 h 2263599"/>
                <a:gd name="connsiteX20" fmla="*/ 649441 w 1725443"/>
                <a:gd name="connsiteY20" fmla="*/ 0 h 2263599"/>
                <a:gd name="connsiteX21" fmla="*/ 779254 w 1725443"/>
                <a:gd name="connsiteY21" fmla="*/ 18962 h 2263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725443" h="2263599">
                  <a:moveTo>
                    <a:pt x="779254" y="18962"/>
                  </a:moveTo>
                  <a:cubicBezTo>
                    <a:pt x="839102" y="37278"/>
                    <a:pt x="890023" y="67875"/>
                    <a:pt x="925982" y="106386"/>
                  </a:cubicBezTo>
                  <a:lnTo>
                    <a:pt x="934396" y="119050"/>
                  </a:lnTo>
                  <a:lnTo>
                    <a:pt x="1725443" y="825565"/>
                  </a:lnTo>
                  <a:lnTo>
                    <a:pt x="1719088" y="828955"/>
                  </a:lnTo>
                  <a:lnTo>
                    <a:pt x="1719697" y="829118"/>
                  </a:lnTo>
                  <a:lnTo>
                    <a:pt x="1368129" y="2142222"/>
                  </a:lnTo>
                  <a:lnTo>
                    <a:pt x="1158795" y="2086175"/>
                  </a:lnTo>
                  <a:lnTo>
                    <a:pt x="1482808" y="875989"/>
                  </a:lnTo>
                  <a:lnTo>
                    <a:pt x="882695" y="285854"/>
                  </a:lnTo>
                  <a:lnTo>
                    <a:pt x="877624" y="291010"/>
                  </a:lnTo>
                  <a:lnTo>
                    <a:pt x="858594" y="265082"/>
                  </a:lnTo>
                  <a:cubicBezTo>
                    <a:pt x="822847" y="229577"/>
                    <a:pt x="772606" y="200547"/>
                    <a:pt x="713583" y="184744"/>
                  </a:cubicBezTo>
                  <a:cubicBezTo>
                    <a:pt x="578674" y="148623"/>
                    <a:pt x="448975" y="195290"/>
                    <a:pt x="423891" y="288976"/>
                  </a:cubicBezTo>
                  <a:lnTo>
                    <a:pt x="423139" y="295348"/>
                  </a:lnTo>
                  <a:lnTo>
                    <a:pt x="1212724" y="1005710"/>
                  </a:lnTo>
                  <a:lnTo>
                    <a:pt x="865986" y="2263599"/>
                  </a:lnTo>
                  <a:lnTo>
                    <a:pt x="0" y="1407543"/>
                  </a:lnTo>
                  <a:lnTo>
                    <a:pt x="319954" y="212520"/>
                  </a:lnTo>
                  <a:lnTo>
                    <a:pt x="322720" y="192668"/>
                  </a:lnTo>
                  <a:cubicBezTo>
                    <a:pt x="353817" y="82713"/>
                    <a:pt x="488279" y="0"/>
                    <a:pt x="649441" y="0"/>
                  </a:cubicBezTo>
                  <a:cubicBezTo>
                    <a:pt x="695487" y="0"/>
                    <a:pt x="739354" y="6752"/>
                    <a:pt x="779254" y="18962"/>
                  </a:cubicBezTo>
                  <a:close/>
                </a:path>
              </a:pathLst>
            </a:custGeom>
            <a:solidFill>
              <a:srgbClr val="3E41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矩形 17"/>
            <p:cNvSpPr/>
            <p:nvPr/>
          </p:nvSpPr>
          <p:spPr>
            <a:xfrm>
              <a:off x="503454" y="2795956"/>
              <a:ext cx="1037463" cy="110799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6600" b="1" dirty="0">
                  <a:solidFill>
                    <a:prstClr val="white"/>
                  </a:solidFill>
                  <a:latin typeface="方正姚体" panose="02010601030101010101" pitchFamily="2" charset="-122"/>
                  <a:ea typeface="方正姚体" panose="02010601030101010101" pitchFamily="2" charset="-122"/>
                </a:rPr>
                <a:t>06</a:t>
              </a:r>
              <a:endParaRPr lang="zh-CN" altLang="en-US" sz="6600" dirty="0">
                <a:solidFill>
                  <a:prstClr val="white"/>
                </a:solidFill>
                <a:latin typeface="方正姚体" panose="02010601030101010101" pitchFamily="2" charset="-122"/>
                <a:ea typeface="方正姚体" panose="02010601030101010101" pitchFamily="2" charset="-122"/>
              </a:endParaRPr>
            </a:p>
          </p:txBody>
        </p:sp>
      </p:grpSp>
      <p:sp>
        <p:nvSpPr>
          <p:cNvPr id="19" name="矩形 18"/>
          <p:cNvSpPr/>
          <p:nvPr/>
        </p:nvSpPr>
        <p:spPr>
          <a:xfrm>
            <a:off x="3009043" y="2591802"/>
            <a:ext cx="9182957" cy="1533379"/>
          </a:xfrm>
          <a:prstGeom prst="rect">
            <a:avLst/>
          </a:prstGeom>
          <a:solidFill>
            <a:srgbClr val="3E41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3239580" y="2795956"/>
            <a:ext cx="713863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7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论文翻译</a:t>
            </a:r>
            <a:endParaRPr lang="zh-CN" altLang="en-US" sz="7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96418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6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任意多边形 9"/>
          <p:cNvSpPr/>
          <p:nvPr/>
        </p:nvSpPr>
        <p:spPr>
          <a:xfrm>
            <a:off x="0" y="0"/>
            <a:ext cx="5398770" cy="788670"/>
          </a:xfrm>
          <a:custGeom>
            <a:avLst/>
            <a:gdLst>
              <a:gd name="connsiteX0" fmla="*/ 0 w 5398770"/>
              <a:gd name="connsiteY0" fmla="*/ 0 h 674370"/>
              <a:gd name="connsiteX1" fmla="*/ 5398770 w 5398770"/>
              <a:gd name="connsiteY1" fmla="*/ 0 h 674370"/>
              <a:gd name="connsiteX2" fmla="*/ 4752791 w 5398770"/>
              <a:gd name="connsiteY2" fmla="*/ 674370 h 674370"/>
              <a:gd name="connsiteX3" fmla="*/ 0 w 5398770"/>
              <a:gd name="connsiteY3" fmla="*/ 674370 h 674370"/>
              <a:gd name="connsiteX4" fmla="*/ 0 w 5398770"/>
              <a:gd name="connsiteY4" fmla="*/ 0 h 674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98770" h="674370">
                <a:moveTo>
                  <a:pt x="0" y="0"/>
                </a:moveTo>
                <a:lnTo>
                  <a:pt x="5398770" y="0"/>
                </a:lnTo>
                <a:lnTo>
                  <a:pt x="4752791" y="674370"/>
                </a:lnTo>
                <a:lnTo>
                  <a:pt x="0" y="674370"/>
                </a:lnTo>
                <a:lnTo>
                  <a:pt x="0" y="0"/>
                </a:lnTo>
                <a:close/>
              </a:path>
            </a:pathLst>
          </a:custGeom>
          <a:solidFill>
            <a:srgbClr val="3E41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263728" y="101947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论文翻译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3E46D71-B765-2A1B-D811-B36792AD85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2982" y="1313519"/>
            <a:ext cx="4320914" cy="161558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16CE7E5-603D-129E-B0AB-B88430405B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2033" y="2851242"/>
            <a:ext cx="4282811" cy="259102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CBFFE74E-DD49-2558-5A7F-9D141E8809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156" y="2627471"/>
            <a:ext cx="5829805" cy="1760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666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0" y="1303469"/>
            <a:ext cx="1985638" cy="2632835"/>
            <a:chOff x="0" y="1303469"/>
            <a:chExt cx="1985638" cy="2632835"/>
          </a:xfrm>
        </p:grpSpPr>
        <p:sp>
          <p:nvSpPr>
            <p:cNvPr id="31" name="任意多边形 30"/>
            <p:cNvSpPr/>
            <p:nvPr/>
          </p:nvSpPr>
          <p:spPr>
            <a:xfrm>
              <a:off x="0" y="2402925"/>
              <a:ext cx="1680421" cy="1533379"/>
            </a:xfrm>
            <a:custGeom>
              <a:avLst/>
              <a:gdLst>
                <a:gd name="connsiteX0" fmla="*/ 0 w 1665181"/>
                <a:gd name="connsiteY0" fmla="*/ 0 h 1533379"/>
                <a:gd name="connsiteX1" fmla="*/ 1417593 w 1665181"/>
                <a:gd name="connsiteY1" fmla="*/ 0 h 1533379"/>
                <a:gd name="connsiteX2" fmla="*/ 1417593 w 1665181"/>
                <a:gd name="connsiteY2" fmla="*/ 1109881 h 1533379"/>
                <a:gd name="connsiteX3" fmla="*/ 1419514 w 1665181"/>
                <a:gd name="connsiteY3" fmla="*/ 1090290 h 1533379"/>
                <a:gd name="connsiteX4" fmla="*/ 1582286 w 1665181"/>
                <a:gd name="connsiteY4" fmla="*/ 872451 h 1533379"/>
                <a:gd name="connsiteX5" fmla="*/ 1655746 w 1665181"/>
                <a:gd name="connsiteY5" fmla="*/ 833997 h 1533379"/>
                <a:gd name="connsiteX6" fmla="*/ 1655746 w 1665181"/>
                <a:gd name="connsiteY6" fmla="*/ 0 h 1533379"/>
                <a:gd name="connsiteX7" fmla="*/ 1665181 w 1665181"/>
                <a:gd name="connsiteY7" fmla="*/ 0 h 1533379"/>
                <a:gd name="connsiteX8" fmla="*/ 1665181 w 1665181"/>
                <a:gd name="connsiteY8" fmla="*/ 1533379 h 1533379"/>
                <a:gd name="connsiteX9" fmla="*/ 0 w 1665181"/>
                <a:gd name="connsiteY9" fmla="*/ 1533379 h 1533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65181" h="1533379">
                  <a:moveTo>
                    <a:pt x="0" y="0"/>
                  </a:moveTo>
                  <a:lnTo>
                    <a:pt x="1417593" y="0"/>
                  </a:lnTo>
                  <a:lnTo>
                    <a:pt x="1417593" y="1109881"/>
                  </a:lnTo>
                  <a:lnTo>
                    <a:pt x="1419514" y="1090290"/>
                  </a:lnTo>
                  <a:cubicBezTo>
                    <a:pt x="1434447" y="1017626"/>
                    <a:pt x="1496480" y="931288"/>
                    <a:pt x="1582286" y="872451"/>
                  </a:cubicBezTo>
                  <a:lnTo>
                    <a:pt x="1655746" y="833997"/>
                  </a:lnTo>
                  <a:lnTo>
                    <a:pt x="1655746" y="0"/>
                  </a:lnTo>
                  <a:lnTo>
                    <a:pt x="1665181" y="0"/>
                  </a:lnTo>
                  <a:lnTo>
                    <a:pt x="1665181" y="1533379"/>
                  </a:lnTo>
                  <a:lnTo>
                    <a:pt x="0" y="1533379"/>
                  </a:lnTo>
                  <a:close/>
                </a:path>
              </a:pathLst>
            </a:custGeom>
            <a:solidFill>
              <a:srgbClr val="C001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任意多边形 31"/>
            <p:cNvSpPr/>
            <p:nvPr/>
          </p:nvSpPr>
          <p:spPr>
            <a:xfrm rot="20700676">
              <a:off x="260195" y="1303469"/>
              <a:ext cx="1725443" cy="2263599"/>
            </a:xfrm>
            <a:custGeom>
              <a:avLst/>
              <a:gdLst>
                <a:gd name="connsiteX0" fmla="*/ 779254 w 1725443"/>
                <a:gd name="connsiteY0" fmla="*/ 18962 h 2263599"/>
                <a:gd name="connsiteX1" fmla="*/ 925982 w 1725443"/>
                <a:gd name="connsiteY1" fmla="*/ 106386 h 2263599"/>
                <a:gd name="connsiteX2" fmla="*/ 934396 w 1725443"/>
                <a:gd name="connsiteY2" fmla="*/ 119050 h 2263599"/>
                <a:gd name="connsiteX3" fmla="*/ 1725443 w 1725443"/>
                <a:gd name="connsiteY3" fmla="*/ 825565 h 2263599"/>
                <a:gd name="connsiteX4" fmla="*/ 1719088 w 1725443"/>
                <a:gd name="connsiteY4" fmla="*/ 828955 h 2263599"/>
                <a:gd name="connsiteX5" fmla="*/ 1719697 w 1725443"/>
                <a:gd name="connsiteY5" fmla="*/ 829118 h 2263599"/>
                <a:gd name="connsiteX6" fmla="*/ 1368129 w 1725443"/>
                <a:gd name="connsiteY6" fmla="*/ 2142222 h 2263599"/>
                <a:gd name="connsiteX7" fmla="*/ 1158795 w 1725443"/>
                <a:gd name="connsiteY7" fmla="*/ 2086175 h 2263599"/>
                <a:gd name="connsiteX8" fmla="*/ 1482808 w 1725443"/>
                <a:gd name="connsiteY8" fmla="*/ 875989 h 2263599"/>
                <a:gd name="connsiteX9" fmla="*/ 882695 w 1725443"/>
                <a:gd name="connsiteY9" fmla="*/ 285854 h 2263599"/>
                <a:gd name="connsiteX10" fmla="*/ 877624 w 1725443"/>
                <a:gd name="connsiteY10" fmla="*/ 291010 h 2263599"/>
                <a:gd name="connsiteX11" fmla="*/ 858594 w 1725443"/>
                <a:gd name="connsiteY11" fmla="*/ 265082 h 2263599"/>
                <a:gd name="connsiteX12" fmla="*/ 713583 w 1725443"/>
                <a:gd name="connsiteY12" fmla="*/ 184744 h 2263599"/>
                <a:gd name="connsiteX13" fmla="*/ 423891 w 1725443"/>
                <a:gd name="connsiteY13" fmla="*/ 288976 h 2263599"/>
                <a:gd name="connsiteX14" fmla="*/ 423139 w 1725443"/>
                <a:gd name="connsiteY14" fmla="*/ 295348 h 2263599"/>
                <a:gd name="connsiteX15" fmla="*/ 1212724 w 1725443"/>
                <a:gd name="connsiteY15" fmla="*/ 1005710 h 2263599"/>
                <a:gd name="connsiteX16" fmla="*/ 865986 w 1725443"/>
                <a:gd name="connsiteY16" fmla="*/ 2263599 h 2263599"/>
                <a:gd name="connsiteX17" fmla="*/ 0 w 1725443"/>
                <a:gd name="connsiteY17" fmla="*/ 1407543 h 2263599"/>
                <a:gd name="connsiteX18" fmla="*/ 319954 w 1725443"/>
                <a:gd name="connsiteY18" fmla="*/ 212520 h 2263599"/>
                <a:gd name="connsiteX19" fmla="*/ 322720 w 1725443"/>
                <a:gd name="connsiteY19" fmla="*/ 192668 h 2263599"/>
                <a:gd name="connsiteX20" fmla="*/ 649441 w 1725443"/>
                <a:gd name="connsiteY20" fmla="*/ 0 h 2263599"/>
                <a:gd name="connsiteX21" fmla="*/ 779254 w 1725443"/>
                <a:gd name="connsiteY21" fmla="*/ 18962 h 2263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725443" h="2263599">
                  <a:moveTo>
                    <a:pt x="779254" y="18962"/>
                  </a:moveTo>
                  <a:cubicBezTo>
                    <a:pt x="839102" y="37278"/>
                    <a:pt x="890023" y="67875"/>
                    <a:pt x="925982" y="106386"/>
                  </a:cubicBezTo>
                  <a:lnTo>
                    <a:pt x="934396" y="119050"/>
                  </a:lnTo>
                  <a:lnTo>
                    <a:pt x="1725443" y="825565"/>
                  </a:lnTo>
                  <a:lnTo>
                    <a:pt x="1719088" y="828955"/>
                  </a:lnTo>
                  <a:lnTo>
                    <a:pt x="1719697" y="829118"/>
                  </a:lnTo>
                  <a:lnTo>
                    <a:pt x="1368129" y="2142222"/>
                  </a:lnTo>
                  <a:lnTo>
                    <a:pt x="1158795" y="2086175"/>
                  </a:lnTo>
                  <a:lnTo>
                    <a:pt x="1482808" y="875989"/>
                  </a:lnTo>
                  <a:lnTo>
                    <a:pt x="882695" y="285854"/>
                  </a:lnTo>
                  <a:lnTo>
                    <a:pt x="877624" y="291010"/>
                  </a:lnTo>
                  <a:lnTo>
                    <a:pt x="858594" y="265082"/>
                  </a:lnTo>
                  <a:cubicBezTo>
                    <a:pt x="822847" y="229577"/>
                    <a:pt x="772606" y="200547"/>
                    <a:pt x="713583" y="184744"/>
                  </a:cubicBezTo>
                  <a:cubicBezTo>
                    <a:pt x="578674" y="148623"/>
                    <a:pt x="448975" y="195290"/>
                    <a:pt x="423891" y="288976"/>
                  </a:cubicBezTo>
                  <a:lnTo>
                    <a:pt x="423139" y="295348"/>
                  </a:lnTo>
                  <a:lnTo>
                    <a:pt x="1212724" y="1005710"/>
                  </a:lnTo>
                  <a:lnTo>
                    <a:pt x="865986" y="2263599"/>
                  </a:lnTo>
                  <a:lnTo>
                    <a:pt x="0" y="1407543"/>
                  </a:lnTo>
                  <a:lnTo>
                    <a:pt x="319954" y="212520"/>
                  </a:lnTo>
                  <a:lnTo>
                    <a:pt x="322720" y="192668"/>
                  </a:lnTo>
                  <a:cubicBezTo>
                    <a:pt x="353817" y="82713"/>
                    <a:pt x="488279" y="0"/>
                    <a:pt x="649441" y="0"/>
                  </a:cubicBezTo>
                  <a:cubicBezTo>
                    <a:pt x="695487" y="0"/>
                    <a:pt x="739354" y="6752"/>
                    <a:pt x="779254" y="18962"/>
                  </a:cubicBezTo>
                  <a:close/>
                </a:path>
              </a:pathLst>
            </a:custGeom>
            <a:solidFill>
              <a:srgbClr val="3E41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7" name="矩形 26"/>
          <p:cNvSpPr/>
          <p:nvPr/>
        </p:nvSpPr>
        <p:spPr>
          <a:xfrm>
            <a:off x="1655745" y="2405572"/>
            <a:ext cx="10536255" cy="1533379"/>
          </a:xfrm>
          <a:prstGeom prst="rect">
            <a:avLst/>
          </a:prstGeom>
          <a:solidFill>
            <a:srgbClr val="3E41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4779695" y="2507894"/>
            <a:ext cx="4288353" cy="1323439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8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感谢聆听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任意多边形 9"/>
          <p:cNvSpPr/>
          <p:nvPr/>
        </p:nvSpPr>
        <p:spPr>
          <a:xfrm>
            <a:off x="0" y="0"/>
            <a:ext cx="5398770" cy="788670"/>
          </a:xfrm>
          <a:custGeom>
            <a:avLst/>
            <a:gdLst>
              <a:gd name="connsiteX0" fmla="*/ 0 w 5398770"/>
              <a:gd name="connsiteY0" fmla="*/ 0 h 674370"/>
              <a:gd name="connsiteX1" fmla="*/ 5398770 w 5398770"/>
              <a:gd name="connsiteY1" fmla="*/ 0 h 674370"/>
              <a:gd name="connsiteX2" fmla="*/ 4752791 w 5398770"/>
              <a:gd name="connsiteY2" fmla="*/ 674370 h 674370"/>
              <a:gd name="connsiteX3" fmla="*/ 0 w 5398770"/>
              <a:gd name="connsiteY3" fmla="*/ 674370 h 674370"/>
              <a:gd name="connsiteX4" fmla="*/ 0 w 5398770"/>
              <a:gd name="connsiteY4" fmla="*/ 0 h 674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98770" h="674370">
                <a:moveTo>
                  <a:pt x="0" y="0"/>
                </a:moveTo>
                <a:lnTo>
                  <a:pt x="5398770" y="0"/>
                </a:lnTo>
                <a:lnTo>
                  <a:pt x="4752791" y="674370"/>
                </a:lnTo>
                <a:lnTo>
                  <a:pt x="0" y="674370"/>
                </a:lnTo>
                <a:lnTo>
                  <a:pt x="0" y="0"/>
                </a:lnTo>
                <a:close/>
              </a:path>
            </a:pathLst>
          </a:custGeom>
          <a:solidFill>
            <a:srgbClr val="3E41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99" name="文本框 98"/>
          <p:cNvSpPr txBox="1"/>
          <p:nvPr/>
        </p:nvSpPr>
        <p:spPr>
          <a:xfrm>
            <a:off x="980000" y="101947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题目与背景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  <p:sp>
        <p:nvSpPr>
          <p:cNvPr id="100" name="矩形 99"/>
          <p:cNvSpPr/>
          <p:nvPr/>
        </p:nvSpPr>
        <p:spPr>
          <a:xfrm>
            <a:off x="926314" y="1570142"/>
            <a:ext cx="4447544" cy="3024027"/>
          </a:xfrm>
          <a:prstGeom prst="rect">
            <a:avLst/>
          </a:prstGeom>
          <a:noFill/>
          <a:ln w="22225">
            <a:solidFill>
              <a:srgbClr val="3E41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1" name="矩形 100"/>
          <p:cNvSpPr/>
          <p:nvPr/>
        </p:nvSpPr>
        <p:spPr>
          <a:xfrm>
            <a:off x="1054200" y="1690435"/>
            <a:ext cx="5051178" cy="4346918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" name="矩形 104"/>
          <p:cNvSpPr/>
          <p:nvPr/>
        </p:nvSpPr>
        <p:spPr>
          <a:xfrm>
            <a:off x="4507083" y="4720534"/>
            <a:ext cx="1692621" cy="1419681"/>
          </a:xfrm>
          <a:prstGeom prst="rect">
            <a:avLst/>
          </a:prstGeom>
          <a:noFill/>
          <a:ln w="22225">
            <a:solidFill>
              <a:srgbClr val="3E41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1054200" y="4558283"/>
            <a:ext cx="4319658" cy="885125"/>
            <a:chOff x="1054200" y="4558283"/>
            <a:chExt cx="4319658" cy="885125"/>
          </a:xfrm>
          <a:solidFill>
            <a:srgbClr val="3E4150"/>
          </a:solidFill>
        </p:grpSpPr>
        <p:sp>
          <p:nvSpPr>
            <p:cNvPr id="102" name="矩形 101"/>
            <p:cNvSpPr/>
            <p:nvPr/>
          </p:nvSpPr>
          <p:spPr>
            <a:xfrm>
              <a:off x="1054200" y="4558283"/>
              <a:ext cx="4319658" cy="8851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8" name="文本框 137"/>
            <p:cNvSpPr txBox="1"/>
            <p:nvPr/>
          </p:nvSpPr>
          <p:spPr>
            <a:xfrm>
              <a:off x="2608735" y="4667755"/>
              <a:ext cx="1210588" cy="707886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zh-CN" altLang="en-US" sz="4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选题</a:t>
              </a:r>
            </a:p>
          </p:txBody>
        </p:sp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80FCC2EC-2C6B-6C81-E587-05BEF23DCAD6}"/>
              </a:ext>
            </a:extLst>
          </p:cNvPr>
          <p:cNvSpPr txBox="1"/>
          <p:nvPr/>
        </p:nvSpPr>
        <p:spPr>
          <a:xfrm>
            <a:off x="6883477" y="1490380"/>
            <a:ext cx="444754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2000" b="1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数据集搭建生成</a:t>
            </a:r>
            <a:r>
              <a:rPr lang="en-US" altLang="zh-CN" sz="2000" b="1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3D</a:t>
            </a:r>
            <a:r>
              <a:rPr lang="zh-CN" altLang="zh-CN" sz="2000" b="1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手部姿态与应用</a:t>
            </a:r>
            <a:endParaRPr lang="zh-CN" altLang="en-US" sz="2000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F23943C-F8CF-29D5-2E44-C74FF42FAEF4}"/>
              </a:ext>
            </a:extLst>
          </p:cNvPr>
          <p:cNvSpPr txBox="1"/>
          <p:nvPr/>
        </p:nvSpPr>
        <p:spPr>
          <a:xfrm>
            <a:off x="6584750" y="2342316"/>
            <a:ext cx="482617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6700"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  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本课题</a:t>
            </a:r>
            <a:r>
              <a:rPr lang="zh-CN" altLang="en-US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旨在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建立数据集生成模型，</a:t>
            </a:r>
            <a:r>
              <a:rPr lang="zh-CN" altLang="en-US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使用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骨骼动画化驱动虚拟手</a:t>
            </a:r>
            <a:r>
              <a:rPr lang="zh-CN" altLang="en-US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，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渲染生成补充数据集并且针对特定场景采集数据。基于如上数据集，交由手部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-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物体姿态估计算法对比训练，形成手部识别工具，最后应用于下游的实际应用中，实现</a:t>
            </a:r>
            <a:r>
              <a:rPr lang="zh-CN" altLang="en-US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物体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的交互功能。</a:t>
            </a:r>
          </a:p>
        </p:txBody>
      </p:sp>
    </p:spTree>
    <p:extLst>
      <p:ext uri="{BB962C8B-B14F-4D97-AF65-F5344CB8AC3E}">
        <p14:creationId xmlns:p14="http://schemas.microsoft.com/office/powerpoint/2010/main" val="1880970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" grpId="0"/>
      <p:bldP spid="100" grpId="0" animBg="1"/>
      <p:bldP spid="101" grpId="0" animBg="1"/>
      <p:bldP spid="105" grpId="0" animBg="1"/>
      <p:bldP spid="8" grpId="0"/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圆角矩形 14">
            <a:extLst>
              <a:ext uri="{FF2B5EF4-FFF2-40B4-BE49-F238E27FC236}">
                <a16:creationId xmlns:a16="http://schemas.microsoft.com/office/drawing/2014/main" id="{B47DE045-428C-65FC-7C67-5C58EE54D151}"/>
              </a:ext>
            </a:extLst>
          </p:cNvPr>
          <p:cNvSpPr/>
          <p:nvPr/>
        </p:nvSpPr>
        <p:spPr>
          <a:xfrm>
            <a:off x="2148245" y="2450683"/>
            <a:ext cx="1435754" cy="448293"/>
          </a:xfrm>
          <a:prstGeom prst="roundRect">
            <a:avLst/>
          </a:prstGeom>
          <a:solidFill>
            <a:srgbClr val="3E41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/>
            <a:endParaRPr lang="zh-CN" altLang="en-US" noProof="1"/>
          </a:p>
        </p:txBody>
      </p:sp>
      <p:sp>
        <p:nvSpPr>
          <p:cNvPr id="10" name="任意多边形 9"/>
          <p:cNvSpPr/>
          <p:nvPr/>
        </p:nvSpPr>
        <p:spPr>
          <a:xfrm>
            <a:off x="0" y="0"/>
            <a:ext cx="5398770" cy="788670"/>
          </a:xfrm>
          <a:custGeom>
            <a:avLst/>
            <a:gdLst>
              <a:gd name="connsiteX0" fmla="*/ 0 w 5398770"/>
              <a:gd name="connsiteY0" fmla="*/ 0 h 674370"/>
              <a:gd name="connsiteX1" fmla="*/ 5398770 w 5398770"/>
              <a:gd name="connsiteY1" fmla="*/ 0 h 674370"/>
              <a:gd name="connsiteX2" fmla="*/ 4752791 w 5398770"/>
              <a:gd name="connsiteY2" fmla="*/ 674370 h 674370"/>
              <a:gd name="connsiteX3" fmla="*/ 0 w 5398770"/>
              <a:gd name="connsiteY3" fmla="*/ 674370 h 674370"/>
              <a:gd name="connsiteX4" fmla="*/ 0 w 5398770"/>
              <a:gd name="connsiteY4" fmla="*/ 0 h 674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98770" h="674370">
                <a:moveTo>
                  <a:pt x="0" y="0"/>
                </a:moveTo>
                <a:lnTo>
                  <a:pt x="5398770" y="0"/>
                </a:lnTo>
                <a:lnTo>
                  <a:pt x="4752791" y="674370"/>
                </a:lnTo>
                <a:lnTo>
                  <a:pt x="0" y="674370"/>
                </a:lnTo>
                <a:lnTo>
                  <a:pt x="0" y="0"/>
                </a:lnTo>
                <a:close/>
              </a:path>
            </a:pathLst>
          </a:custGeom>
          <a:solidFill>
            <a:srgbClr val="3E4150"/>
          </a:solidFill>
          <a:ln>
            <a:solidFill>
              <a:srgbClr val="3E41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585B4C9-DF51-B1A7-750C-DFF48C418097}"/>
              </a:ext>
            </a:extLst>
          </p:cNvPr>
          <p:cNvSpPr txBox="1"/>
          <p:nvPr/>
        </p:nvSpPr>
        <p:spPr>
          <a:xfrm>
            <a:off x="6797337" y="3265699"/>
            <a:ext cx="455099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SzPct val="75000"/>
              <a:buFont typeface="Wingdings" panose="05000000000000000000" pitchFamily="2" charset="2"/>
              <a:buChar char="l"/>
            </a:pP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传统的展馆多数是以图片</a:t>
            </a:r>
            <a:r>
              <a:rPr lang="zh-CN" altLang="en-US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文字</a:t>
            </a:r>
            <a:r>
              <a:rPr lang="zh-CN" altLang="en-US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和视频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作为交互的主体，随着人们对于信息获取需求的不断多样化，基于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AR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VR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的交互式体验开始流行起来。</a:t>
            </a:r>
            <a:endParaRPr lang="en-US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96ED92B-48E1-F537-3984-68539EA646FC}"/>
              </a:ext>
            </a:extLst>
          </p:cNvPr>
          <p:cNvSpPr txBox="1"/>
          <p:nvPr/>
        </p:nvSpPr>
        <p:spPr>
          <a:xfrm>
            <a:off x="980000" y="101947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题目与背景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6E741BC-9959-704F-0154-67EE99115008}"/>
              </a:ext>
            </a:extLst>
          </p:cNvPr>
          <p:cNvSpPr txBox="1"/>
          <p:nvPr/>
        </p:nvSpPr>
        <p:spPr>
          <a:xfrm>
            <a:off x="3069207" y="1123945"/>
            <a:ext cx="57690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2800" b="1" kern="1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数据集搭建生成</a:t>
            </a:r>
            <a:r>
              <a:rPr lang="en-US" altLang="zh-CN" sz="2800" b="1" kern="1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3D</a:t>
            </a:r>
            <a:r>
              <a:rPr lang="zh-CN" altLang="zh-CN" sz="2800" b="1" kern="1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手部姿态与应用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4C39CDD9-978F-8C64-4A70-E6E62BA7836A}"/>
              </a:ext>
            </a:extLst>
          </p:cNvPr>
          <p:cNvCxnSpPr>
            <a:cxnSpLocks/>
          </p:cNvCxnSpPr>
          <p:nvPr/>
        </p:nvCxnSpPr>
        <p:spPr>
          <a:xfrm flipH="1">
            <a:off x="2868060" y="2083959"/>
            <a:ext cx="6271168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972B0BFC-E543-0764-CB15-884E310F98C5}"/>
              </a:ext>
            </a:extLst>
          </p:cNvPr>
          <p:cNvCxnSpPr>
            <a:cxnSpLocks/>
          </p:cNvCxnSpPr>
          <p:nvPr/>
        </p:nvCxnSpPr>
        <p:spPr>
          <a:xfrm flipV="1">
            <a:off x="5953749" y="1665750"/>
            <a:ext cx="0" cy="41820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DE44D2AA-543E-80C0-55AD-5141DA5BB46B}"/>
              </a:ext>
            </a:extLst>
          </p:cNvPr>
          <p:cNvCxnSpPr>
            <a:cxnSpLocks/>
          </p:cNvCxnSpPr>
          <p:nvPr/>
        </p:nvCxnSpPr>
        <p:spPr>
          <a:xfrm flipV="1">
            <a:off x="9139227" y="2083959"/>
            <a:ext cx="0" cy="37990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>
            <a:extLst>
              <a:ext uri="{FF2B5EF4-FFF2-40B4-BE49-F238E27FC236}">
                <a16:creationId xmlns:a16="http://schemas.microsoft.com/office/drawing/2014/main" id="{3A48EB47-765D-5EED-C593-DAC12ADB4EFA}"/>
              </a:ext>
            </a:extLst>
          </p:cNvPr>
          <p:cNvSpPr txBox="1"/>
          <p:nvPr/>
        </p:nvSpPr>
        <p:spPr>
          <a:xfrm>
            <a:off x="2467736" y="2450683"/>
            <a:ext cx="79677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</a:t>
            </a:r>
          </a:p>
        </p:txBody>
      </p:sp>
      <p:sp>
        <p:nvSpPr>
          <p:cNvPr id="33" name="圆角矩形 14">
            <a:extLst>
              <a:ext uri="{FF2B5EF4-FFF2-40B4-BE49-F238E27FC236}">
                <a16:creationId xmlns:a16="http://schemas.microsoft.com/office/drawing/2014/main" id="{9AF00327-62C2-12D4-1AA5-15CDE71765D2}"/>
              </a:ext>
            </a:extLst>
          </p:cNvPr>
          <p:cNvSpPr/>
          <p:nvPr/>
        </p:nvSpPr>
        <p:spPr>
          <a:xfrm>
            <a:off x="8421349" y="2450683"/>
            <a:ext cx="1435754" cy="448293"/>
          </a:xfrm>
          <a:prstGeom prst="roundRect">
            <a:avLst/>
          </a:prstGeom>
          <a:solidFill>
            <a:srgbClr val="3E41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/>
            <a:endParaRPr lang="zh-CN" altLang="en-US" noProof="1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05F2AFFA-B3F9-E42D-0BD0-8323DA645516}"/>
              </a:ext>
            </a:extLst>
          </p:cNvPr>
          <p:cNvSpPr txBox="1"/>
          <p:nvPr/>
        </p:nvSpPr>
        <p:spPr>
          <a:xfrm>
            <a:off x="8740841" y="2450683"/>
            <a:ext cx="79677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</a:t>
            </a:r>
          </a:p>
        </p:txBody>
      </p: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C4B93335-F3B1-11E4-41E6-0F7029D0595A}"/>
              </a:ext>
            </a:extLst>
          </p:cNvPr>
          <p:cNvCxnSpPr>
            <a:cxnSpLocks/>
            <a:stCxn id="25" idx="0"/>
          </p:cNvCxnSpPr>
          <p:nvPr/>
        </p:nvCxnSpPr>
        <p:spPr>
          <a:xfrm flipV="1">
            <a:off x="2866122" y="2083959"/>
            <a:ext cx="1938" cy="366724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1" animBg="1"/>
      <p:bldP spid="8" grpId="1"/>
      <p:bldP spid="33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任意多边形 9"/>
          <p:cNvSpPr/>
          <p:nvPr/>
        </p:nvSpPr>
        <p:spPr>
          <a:xfrm>
            <a:off x="0" y="0"/>
            <a:ext cx="5398770" cy="788670"/>
          </a:xfrm>
          <a:custGeom>
            <a:avLst/>
            <a:gdLst>
              <a:gd name="connsiteX0" fmla="*/ 0 w 5398770"/>
              <a:gd name="connsiteY0" fmla="*/ 0 h 674370"/>
              <a:gd name="connsiteX1" fmla="*/ 5398770 w 5398770"/>
              <a:gd name="connsiteY1" fmla="*/ 0 h 674370"/>
              <a:gd name="connsiteX2" fmla="*/ 4752791 w 5398770"/>
              <a:gd name="connsiteY2" fmla="*/ 674370 h 674370"/>
              <a:gd name="connsiteX3" fmla="*/ 0 w 5398770"/>
              <a:gd name="connsiteY3" fmla="*/ 674370 h 674370"/>
              <a:gd name="connsiteX4" fmla="*/ 0 w 5398770"/>
              <a:gd name="connsiteY4" fmla="*/ 0 h 674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98770" h="674370">
                <a:moveTo>
                  <a:pt x="0" y="0"/>
                </a:moveTo>
                <a:lnTo>
                  <a:pt x="5398770" y="0"/>
                </a:lnTo>
                <a:lnTo>
                  <a:pt x="4752791" y="674370"/>
                </a:lnTo>
                <a:lnTo>
                  <a:pt x="0" y="674370"/>
                </a:lnTo>
                <a:lnTo>
                  <a:pt x="0" y="0"/>
                </a:lnTo>
                <a:close/>
              </a:path>
            </a:pathLst>
          </a:custGeom>
          <a:solidFill>
            <a:srgbClr val="3E4150"/>
          </a:solidFill>
          <a:ln>
            <a:solidFill>
              <a:srgbClr val="3E41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96ED92B-48E1-F537-3984-68539EA646FC}"/>
              </a:ext>
            </a:extLst>
          </p:cNvPr>
          <p:cNvSpPr txBox="1"/>
          <p:nvPr/>
        </p:nvSpPr>
        <p:spPr>
          <a:xfrm>
            <a:off x="980000" y="101947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题目与背景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612645F-A6BA-5302-2E84-0E6C4619121A}"/>
              </a:ext>
            </a:extLst>
          </p:cNvPr>
          <p:cNvSpPr txBox="1"/>
          <p:nvPr/>
        </p:nvSpPr>
        <p:spPr>
          <a:xfrm>
            <a:off x="718839" y="3429000"/>
            <a:ext cx="499534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SzPct val="75000"/>
              <a:buFont typeface="Wingdings" panose="05000000000000000000" pitchFamily="2" charset="2"/>
              <a:buChar char="l"/>
            </a:pP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使用虚拟手部生成数据集的方法能够快速、高效地获取到大量的手部数据，避免了复杂的专业设备的使用。这些虚拟空间手部数据同样具有有效的手部信息，能够快速地在虚拟空间中生成想要的数据集</a:t>
            </a:r>
            <a:r>
              <a:rPr lang="zh-CN" altLang="en-US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zh-CN" altLang="en-US" dirty="0"/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4C39CDD9-978F-8C64-4A70-E6E62BA7836A}"/>
              </a:ext>
            </a:extLst>
          </p:cNvPr>
          <p:cNvCxnSpPr>
            <a:cxnSpLocks/>
          </p:cNvCxnSpPr>
          <p:nvPr/>
        </p:nvCxnSpPr>
        <p:spPr>
          <a:xfrm flipH="1">
            <a:off x="2868060" y="2083959"/>
            <a:ext cx="6271168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972B0BFC-E543-0764-CB15-884E310F98C5}"/>
              </a:ext>
            </a:extLst>
          </p:cNvPr>
          <p:cNvCxnSpPr>
            <a:cxnSpLocks/>
          </p:cNvCxnSpPr>
          <p:nvPr/>
        </p:nvCxnSpPr>
        <p:spPr>
          <a:xfrm flipV="1">
            <a:off x="5953749" y="1665750"/>
            <a:ext cx="0" cy="41820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DE44D2AA-543E-80C0-55AD-5141DA5BB46B}"/>
              </a:ext>
            </a:extLst>
          </p:cNvPr>
          <p:cNvCxnSpPr>
            <a:cxnSpLocks/>
          </p:cNvCxnSpPr>
          <p:nvPr/>
        </p:nvCxnSpPr>
        <p:spPr>
          <a:xfrm flipV="1">
            <a:off x="9139227" y="2083959"/>
            <a:ext cx="0" cy="37990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>
            <a:extLst>
              <a:ext uri="{FF2B5EF4-FFF2-40B4-BE49-F238E27FC236}">
                <a16:creationId xmlns:a16="http://schemas.microsoft.com/office/drawing/2014/main" id="{3A48EB47-765D-5EED-C593-DAC12ADB4EFA}"/>
              </a:ext>
            </a:extLst>
          </p:cNvPr>
          <p:cNvSpPr txBox="1"/>
          <p:nvPr/>
        </p:nvSpPr>
        <p:spPr>
          <a:xfrm>
            <a:off x="5467369" y="1139128"/>
            <a:ext cx="97276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算法</a:t>
            </a:r>
          </a:p>
        </p:txBody>
      </p:sp>
      <p:sp>
        <p:nvSpPr>
          <p:cNvPr id="33" name="圆角矩形 14">
            <a:extLst>
              <a:ext uri="{FF2B5EF4-FFF2-40B4-BE49-F238E27FC236}">
                <a16:creationId xmlns:a16="http://schemas.microsoft.com/office/drawing/2014/main" id="{9AF00327-62C2-12D4-1AA5-15CDE71765D2}"/>
              </a:ext>
            </a:extLst>
          </p:cNvPr>
          <p:cNvSpPr/>
          <p:nvPr/>
        </p:nvSpPr>
        <p:spPr>
          <a:xfrm>
            <a:off x="8421349" y="2450683"/>
            <a:ext cx="1435754" cy="448293"/>
          </a:xfrm>
          <a:prstGeom prst="roundRect">
            <a:avLst/>
          </a:prstGeom>
          <a:solidFill>
            <a:srgbClr val="3E41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/>
            <a:endParaRPr lang="zh-CN" altLang="en-US" noProof="1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05F2AFFA-B3F9-E42D-0BD0-8323DA645516}"/>
              </a:ext>
            </a:extLst>
          </p:cNvPr>
          <p:cNvSpPr txBox="1"/>
          <p:nvPr/>
        </p:nvSpPr>
        <p:spPr>
          <a:xfrm>
            <a:off x="8740841" y="2450683"/>
            <a:ext cx="79677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</a:t>
            </a:r>
          </a:p>
        </p:txBody>
      </p: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C4B93335-F3B1-11E4-41E6-0F7029D0595A}"/>
              </a:ext>
            </a:extLst>
          </p:cNvPr>
          <p:cNvCxnSpPr>
            <a:cxnSpLocks/>
          </p:cNvCxnSpPr>
          <p:nvPr/>
        </p:nvCxnSpPr>
        <p:spPr>
          <a:xfrm flipV="1">
            <a:off x="2868060" y="2083959"/>
            <a:ext cx="0" cy="41820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圆角矩形 14">
            <a:extLst>
              <a:ext uri="{FF2B5EF4-FFF2-40B4-BE49-F238E27FC236}">
                <a16:creationId xmlns:a16="http://schemas.microsoft.com/office/drawing/2014/main" id="{858BED90-7EFF-9C92-ABEC-09AB57EB1295}"/>
              </a:ext>
            </a:extLst>
          </p:cNvPr>
          <p:cNvSpPr/>
          <p:nvPr/>
        </p:nvSpPr>
        <p:spPr>
          <a:xfrm>
            <a:off x="2150183" y="2450683"/>
            <a:ext cx="1435754" cy="448293"/>
          </a:xfrm>
          <a:prstGeom prst="roundRect">
            <a:avLst/>
          </a:prstGeom>
          <a:solidFill>
            <a:srgbClr val="3E41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/>
            <a:endParaRPr lang="zh-CN" altLang="en-US" noProof="1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B87F607-C30B-C4DC-0AD1-34BFEA35E9E8}"/>
              </a:ext>
            </a:extLst>
          </p:cNvPr>
          <p:cNvSpPr txBox="1"/>
          <p:nvPr/>
        </p:nvSpPr>
        <p:spPr>
          <a:xfrm>
            <a:off x="2309930" y="2450683"/>
            <a:ext cx="111626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数据集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79644C2-D500-6F7A-0939-D57433C0F98E}"/>
              </a:ext>
            </a:extLst>
          </p:cNvPr>
          <p:cNvSpPr txBox="1"/>
          <p:nvPr/>
        </p:nvSpPr>
        <p:spPr>
          <a:xfrm>
            <a:off x="6912100" y="3429000"/>
            <a:ext cx="423825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SzPct val="75000"/>
              <a:buFont typeface="Wingdings" panose="05000000000000000000" pitchFamily="2" charset="2"/>
              <a:buChar char="l"/>
            </a:pPr>
            <a:r>
              <a:rPr lang="zh-CN" altLang="en-US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半监督对比学习。将有监督学习和无监督学习相结合。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通过</a:t>
            </a:r>
            <a:r>
              <a:rPr lang="zh-CN" altLang="en-US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对比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学习数据中的语义信息、特征信息，从而应用</a:t>
            </a:r>
            <a:r>
              <a:rPr lang="zh-CN" altLang="en-US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到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下游的</a:t>
            </a:r>
            <a:r>
              <a:rPr lang="zh-CN" altLang="en-US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交互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任务中。</a:t>
            </a:r>
          </a:p>
          <a:p>
            <a:pPr marL="285750" indent="-285750">
              <a:buSzPct val="75000"/>
              <a:buFont typeface="Wingdings" panose="05000000000000000000" pitchFamily="2" charset="2"/>
              <a:buChar char="l"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783319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33" grpId="0" animBg="1"/>
      <p:bldP spid="34" grpId="0"/>
      <p:bldP spid="2" grpId="0" animBg="1"/>
      <p:bldP spid="3" grpId="0"/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/>
          <p:cNvGrpSpPr/>
          <p:nvPr/>
        </p:nvGrpSpPr>
        <p:grpSpPr>
          <a:xfrm>
            <a:off x="-1" y="1492347"/>
            <a:ext cx="3317430" cy="2632835"/>
            <a:chOff x="-1" y="1492347"/>
            <a:chExt cx="3317430" cy="2632835"/>
          </a:xfrm>
        </p:grpSpPr>
        <p:sp>
          <p:nvSpPr>
            <p:cNvPr id="20" name="任意多边形 19"/>
            <p:cNvSpPr/>
            <p:nvPr/>
          </p:nvSpPr>
          <p:spPr>
            <a:xfrm>
              <a:off x="-1" y="2591803"/>
              <a:ext cx="2996972" cy="1533379"/>
            </a:xfrm>
            <a:custGeom>
              <a:avLst/>
              <a:gdLst>
                <a:gd name="connsiteX0" fmla="*/ 0 w 2996972"/>
                <a:gd name="connsiteY0" fmla="*/ 0 h 1533379"/>
                <a:gd name="connsiteX1" fmla="*/ 1316551 w 2996972"/>
                <a:gd name="connsiteY1" fmla="*/ 0 h 1533379"/>
                <a:gd name="connsiteX2" fmla="*/ 1465829 w 2996972"/>
                <a:gd name="connsiteY2" fmla="*/ 0 h 1533379"/>
                <a:gd name="connsiteX3" fmla="*/ 2747118 w 2996972"/>
                <a:gd name="connsiteY3" fmla="*/ 0 h 1533379"/>
                <a:gd name="connsiteX4" fmla="*/ 2747118 w 2996972"/>
                <a:gd name="connsiteY4" fmla="*/ 1109881 h 1533379"/>
                <a:gd name="connsiteX5" fmla="*/ 2749057 w 2996972"/>
                <a:gd name="connsiteY5" fmla="*/ 1090290 h 1533379"/>
                <a:gd name="connsiteX6" fmla="*/ 2913319 w 2996972"/>
                <a:gd name="connsiteY6" fmla="*/ 872451 h 1533379"/>
                <a:gd name="connsiteX7" fmla="*/ 2987451 w 2996972"/>
                <a:gd name="connsiteY7" fmla="*/ 833997 h 1533379"/>
                <a:gd name="connsiteX8" fmla="*/ 2987451 w 2996972"/>
                <a:gd name="connsiteY8" fmla="*/ 0 h 1533379"/>
                <a:gd name="connsiteX9" fmla="*/ 2996972 w 2996972"/>
                <a:gd name="connsiteY9" fmla="*/ 0 h 1533379"/>
                <a:gd name="connsiteX10" fmla="*/ 2996972 w 2996972"/>
                <a:gd name="connsiteY10" fmla="*/ 1533379 h 1533379"/>
                <a:gd name="connsiteX11" fmla="*/ 1465829 w 2996972"/>
                <a:gd name="connsiteY11" fmla="*/ 1533379 h 1533379"/>
                <a:gd name="connsiteX12" fmla="*/ 1316551 w 2996972"/>
                <a:gd name="connsiteY12" fmla="*/ 1533379 h 1533379"/>
                <a:gd name="connsiteX13" fmla="*/ 0 w 2996972"/>
                <a:gd name="connsiteY13" fmla="*/ 1533379 h 1533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996972" h="1533379">
                  <a:moveTo>
                    <a:pt x="0" y="0"/>
                  </a:moveTo>
                  <a:lnTo>
                    <a:pt x="1316551" y="0"/>
                  </a:lnTo>
                  <a:lnTo>
                    <a:pt x="1465829" y="0"/>
                  </a:lnTo>
                  <a:lnTo>
                    <a:pt x="2747118" y="0"/>
                  </a:lnTo>
                  <a:lnTo>
                    <a:pt x="2747118" y="1109881"/>
                  </a:lnTo>
                  <a:lnTo>
                    <a:pt x="2749057" y="1090290"/>
                  </a:lnTo>
                  <a:cubicBezTo>
                    <a:pt x="2764126" y="1017626"/>
                    <a:pt x="2826727" y="931288"/>
                    <a:pt x="2913319" y="872451"/>
                  </a:cubicBezTo>
                  <a:lnTo>
                    <a:pt x="2987451" y="833997"/>
                  </a:lnTo>
                  <a:lnTo>
                    <a:pt x="2987451" y="0"/>
                  </a:lnTo>
                  <a:lnTo>
                    <a:pt x="2996972" y="0"/>
                  </a:lnTo>
                  <a:lnTo>
                    <a:pt x="2996972" y="1533379"/>
                  </a:lnTo>
                  <a:lnTo>
                    <a:pt x="1465829" y="1533379"/>
                  </a:lnTo>
                  <a:lnTo>
                    <a:pt x="1316551" y="1533379"/>
                  </a:lnTo>
                  <a:lnTo>
                    <a:pt x="0" y="1533379"/>
                  </a:lnTo>
                  <a:close/>
                </a:path>
              </a:pathLst>
            </a:custGeom>
            <a:solidFill>
              <a:srgbClr val="C001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任意多边形 14"/>
            <p:cNvSpPr/>
            <p:nvPr/>
          </p:nvSpPr>
          <p:spPr>
            <a:xfrm rot="20700676">
              <a:off x="1591986" y="1492347"/>
              <a:ext cx="1725443" cy="2263599"/>
            </a:xfrm>
            <a:custGeom>
              <a:avLst/>
              <a:gdLst>
                <a:gd name="connsiteX0" fmla="*/ 779254 w 1725443"/>
                <a:gd name="connsiteY0" fmla="*/ 18962 h 2263599"/>
                <a:gd name="connsiteX1" fmla="*/ 925982 w 1725443"/>
                <a:gd name="connsiteY1" fmla="*/ 106386 h 2263599"/>
                <a:gd name="connsiteX2" fmla="*/ 934396 w 1725443"/>
                <a:gd name="connsiteY2" fmla="*/ 119050 h 2263599"/>
                <a:gd name="connsiteX3" fmla="*/ 1725443 w 1725443"/>
                <a:gd name="connsiteY3" fmla="*/ 825565 h 2263599"/>
                <a:gd name="connsiteX4" fmla="*/ 1719088 w 1725443"/>
                <a:gd name="connsiteY4" fmla="*/ 828955 h 2263599"/>
                <a:gd name="connsiteX5" fmla="*/ 1719697 w 1725443"/>
                <a:gd name="connsiteY5" fmla="*/ 829118 h 2263599"/>
                <a:gd name="connsiteX6" fmla="*/ 1368129 w 1725443"/>
                <a:gd name="connsiteY6" fmla="*/ 2142222 h 2263599"/>
                <a:gd name="connsiteX7" fmla="*/ 1158795 w 1725443"/>
                <a:gd name="connsiteY7" fmla="*/ 2086175 h 2263599"/>
                <a:gd name="connsiteX8" fmla="*/ 1482808 w 1725443"/>
                <a:gd name="connsiteY8" fmla="*/ 875989 h 2263599"/>
                <a:gd name="connsiteX9" fmla="*/ 882695 w 1725443"/>
                <a:gd name="connsiteY9" fmla="*/ 285854 h 2263599"/>
                <a:gd name="connsiteX10" fmla="*/ 877624 w 1725443"/>
                <a:gd name="connsiteY10" fmla="*/ 291010 h 2263599"/>
                <a:gd name="connsiteX11" fmla="*/ 858594 w 1725443"/>
                <a:gd name="connsiteY11" fmla="*/ 265082 h 2263599"/>
                <a:gd name="connsiteX12" fmla="*/ 713583 w 1725443"/>
                <a:gd name="connsiteY12" fmla="*/ 184744 h 2263599"/>
                <a:gd name="connsiteX13" fmla="*/ 423891 w 1725443"/>
                <a:gd name="connsiteY13" fmla="*/ 288976 h 2263599"/>
                <a:gd name="connsiteX14" fmla="*/ 423139 w 1725443"/>
                <a:gd name="connsiteY14" fmla="*/ 295348 h 2263599"/>
                <a:gd name="connsiteX15" fmla="*/ 1212724 w 1725443"/>
                <a:gd name="connsiteY15" fmla="*/ 1005710 h 2263599"/>
                <a:gd name="connsiteX16" fmla="*/ 865986 w 1725443"/>
                <a:gd name="connsiteY16" fmla="*/ 2263599 h 2263599"/>
                <a:gd name="connsiteX17" fmla="*/ 0 w 1725443"/>
                <a:gd name="connsiteY17" fmla="*/ 1407543 h 2263599"/>
                <a:gd name="connsiteX18" fmla="*/ 319954 w 1725443"/>
                <a:gd name="connsiteY18" fmla="*/ 212520 h 2263599"/>
                <a:gd name="connsiteX19" fmla="*/ 322720 w 1725443"/>
                <a:gd name="connsiteY19" fmla="*/ 192668 h 2263599"/>
                <a:gd name="connsiteX20" fmla="*/ 649441 w 1725443"/>
                <a:gd name="connsiteY20" fmla="*/ 0 h 2263599"/>
                <a:gd name="connsiteX21" fmla="*/ 779254 w 1725443"/>
                <a:gd name="connsiteY21" fmla="*/ 18962 h 2263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725443" h="2263599">
                  <a:moveTo>
                    <a:pt x="779254" y="18962"/>
                  </a:moveTo>
                  <a:cubicBezTo>
                    <a:pt x="839102" y="37278"/>
                    <a:pt x="890023" y="67875"/>
                    <a:pt x="925982" y="106386"/>
                  </a:cubicBezTo>
                  <a:lnTo>
                    <a:pt x="934396" y="119050"/>
                  </a:lnTo>
                  <a:lnTo>
                    <a:pt x="1725443" y="825565"/>
                  </a:lnTo>
                  <a:lnTo>
                    <a:pt x="1719088" y="828955"/>
                  </a:lnTo>
                  <a:lnTo>
                    <a:pt x="1719697" y="829118"/>
                  </a:lnTo>
                  <a:lnTo>
                    <a:pt x="1368129" y="2142222"/>
                  </a:lnTo>
                  <a:lnTo>
                    <a:pt x="1158795" y="2086175"/>
                  </a:lnTo>
                  <a:lnTo>
                    <a:pt x="1482808" y="875989"/>
                  </a:lnTo>
                  <a:lnTo>
                    <a:pt x="882695" y="285854"/>
                  </a:lnTo>
                  <a:lnTo>
                    <a:pt x="877624" y="291010"/>
                  </a:lnTo>
                  <a:lnTo>
                    <a:pt x="858594" y="265082"/>
                  </a:lnTo>
                  <a:cubicBezTo>
                    <a:pt x="822847" y="229577"/>
                    <a:pt x="772606" y="200547"/>
                    <a:pt x="713583" y="184744"/>
                  </a:cubicBezTo>
                  <a:cubicBezTo>
                    <a:pt x="578674" y="148623"/>
                    <a:pt x="448975" y="195290"/>
                    <a:pt x="423891" y="288976"/>
                  </a:cubicBezTo>
                  <a:lnTo>
                    <a:pt x="423139" y="295348"/>
                  </a:lnTo>
                  <a:lnTo>
                    <a:pt x="1212724" y="1005710"/>
                  </a:lnTo>
                  <a:lnTo>
                    <a:pt x="865986" y="2263599"/>
                  </a:lnTo>
                  <a:lnTo>
                    <a:pt x="0" y="1407543"/>
                  </a:lnTo>
                  <a:lnTo>
                    <a:pt x="319954" y="212520"/>
                  </a:lnTo>
                  <a:lnTo>
                    <a:pt x="322720" y="192668"/>
                  </a:lnTo>
                  <a:cubicBezTo>
                    <a:pt x="353817" y="82713"/>
                    <a:pt x="488279" y="0"/>
                    <a:pt x="649441" y="0"/>
                  </a:cubicBezTo>
                  <a:cubicBezTo>
                    <a:pt x="695487" y="0"/>
                    <a:pt x="739354" y="6752"/>
                    <a:pt x="779254" y="18962"/>
                  </a:cubicBezTo>
                  <a:close/>
                </a:path>
              </a:pathLst>
            </a:custGeom>
            <a:solidFill>
              <a:srgbClr val="3E41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矩形 17"/>
            <p:cNvSpPr/>
            <p:nvPr/>
          </p:nvSpPr>
          <p:spPr>
            <a:xfrm>
              <a:off x="503454" y="2795956"/>
              <a:ext cx="1037463" cy="110799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6600" b="1" dirty="0">
                  <a:solidFill>
                    <a:prstClr val="white"/>
                  </a:solidFill>
                  <a:latin typeface="方正姚体" panose="02010601030101010101" pitchFamily="2" charset="-122"/>
                  <a:ea typeface="方正姚体" panose="02010601030101010101" pitchFamily="2" charset="-122"/>
                </a:rPr>
                <a:t>02</a:t>
              </a:r>
              <a:endParaRPr lang="zh-CN" altLang="en-US" sz="6600" dirty="0">
                <a:solidFill>
                  <a:prstClr val="white"/>
                </a:solidFill>
                <a:latin typeface="方正姚体" panose="02010601030101010101" pitchFamily="2" charset="-122"/>
                <a:ea typeface="方正姚体" panose="02010601030101010101" pitchFamily="2" charset="-122"/>
              </a:endParaRPr>
            </a:p>
          </p:txBody>
        </p:sp>
      </p:grpSp>
      <p:sp>
        <p:nvSpPr>
          <p:cNvPr id="19" name="矩形 18"/>
          <p:cNvSpPr/>
          <p:nvPr/>
        </p:nvSpPr>
        <p:spPr>
          <a:xfrm>
            <a:off x="3009043" y="2591802"/>
            <a:ext cx="9182957" cy="1533379"/>
          </a:xfrm>
          <a:prstGeom prst="rect">
            <a:avLst/>
          </a:prstGeom>
          <a:solidFill>
            <a:srgbClr val="3E41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3239580" y="2795956"/>
            <a:ext cx="713863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7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整体框架</a:t>
            </a:r>
            <a:endParaRPr lang="zh-CN" altLang="en-US" sz="7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38469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任意多边形 9"/>
          <p:cNvSpPr/>
          <p:nvPr/>
        </p:nvSpPr>
        <p:spPr>
          <a:xfrm>
            <a:off x="0" y="0"/>
            <a:ext cx="5398770" cy="788670"/>
          </a:xfrm>
          <a:custGeom>
            <a:avLst/>
            <a:gdLst>
              <a:gd name="connsiteX0" fmla="*/ 0 w 5398770"/>
              <a:gd name="connsiteY0" fmla="*/ 0 h 674370"/>
              <a:gd name="connsiteX1" fmla="*/ 5398770 w 5398770"/>
              <a:gd name="connsiteY1" fmla="*/ 0 h 674370"/>
              <a:gd name="connsiteX2" fmla="*/ 4752791 w 5398770"/>
              <a:gd name="connsiteY2" fmla="*/ 674370 h 674370"/>
              <a:gd name="connsiteX3" fmla="*/ 0 w 5398770"/>
              <a:gd name="connsiteY3" fmla="*/ 674370 h 674370"/>
              <a:gd name="connsiteX4" fmla="*/ 0 w 5398770"/>
              <a:gd name="connsiteY4" fmla="*/ 0 h 674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98770" h="674370">
                <a:moveTo>
                  <a:pt x="0" y="0"/>
                </a:moveTo>
                <a:lnTo>
                  <a:pt x="5398770" y="0"/>
                </a:lnTo>
                <a:lnTo>
                  <a:pt x="4752791" y="674370"/>
                </a:lnTo>
                <a:lnTo>
                  <a:pt x="0" y="674370"/>
                </a:lnTo>
                <a:lnTo>
                  <a:pt x="0" y="0"/>
                </a:lnTo>
                <a:close/>
              </a:path>
            </a:pathLst>
          </a:custGeom>
          <a:solidFill>
            <a:srgbClr val="3E41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449939" y="110205"/>
            <a:ext cx="18261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整体框架</a:t>
            </a:r>
            <a:endParaRPr lang="en-US" altLang="zh-CN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220887" y="2188030"/>
            <a:ext cx="3335906" cy="1684489"/>
            <a:chOff x="1220887" y="2188030"/>
            <a:chExt cx="3335906" cy="1684489"/>
          </a:xfrm>
        </p:grpSpPr>
        <p:sp>
          <p:nvSpPr>
            <p:cNvPr id="6" name="任意多边形 5"/>
            <p:cNvSpPr/>
            <p:nvPr/>
          </p:nvSpPr>
          <p:spPr>
            <a:xfrm>
              <a:off x="1220887" y="2188030"/>
              <a:ext cx="3335906" cy="1680131"/>
            </a:xfrm>
            <a:custGeom>
              <a:avLst/>
              <a:gdLst>
                <a:gd name="connsiteX0" fmla="*/ 1667953 w 3335906"/>
                <a:gd name="connsiteY0" fmla="*/ 0 h 1680131"/>
                <a:gd name="connsiteX1" fmla="*/ 3335906 w 3335906"/>
                <a:gd name="connsiteY1" fmla="*/ 1667953 h 1680131"/>
                <a:gd name="connsiteX2" fmla="*/ 3334679 w 3335906"/>
                <a:gd name="connsiteY2" fmla="*/ 1680131 h 1680131"/>
                <a:gd name="connsiteX3" fmla="*/ 3216580 w 3335906"/>
                <a:gd name="connsiteY3" fmla="*/ 1680131 h 1680131"/>
                <a:gd name="connsiteX4" fmla="*/ 3217328 w 3335906"/>
                <a:gd name="connsiteY4" fmla="*/ 1672709 h 1680131"/>
                <a:gd name="connsiteX5" fmla="*/ 1667953 w 3335906"/>
                <a:gd name="connsiteY5" fmla="*/ 123333 h 1680131"/>
                <a:gd name="connsiteX6" fmla="*/ 118578 w 3335906"/>
                <a:gd name="connsiteY6" fmla="*/ 1672709 h 1680131"/>
                <a:gd name="connsiteX7" fmla="*/ 119326 w 3335906"/>
                <a:gd name="connsiteY7" fmla="*/ 1680131 h 1680131"/>
                <a:gd name="connsiteX8" fmla="*/ 1228 w 3335906"/>
                <a:gd name="connsiteY8" fmla="*/ 1680131 h 1680131"/>
                <a:gd name="connsiteX9" fmla="*/ 0 w 3335906"/>
                <a:gd name="connsiteY9" fmla="*/ 1667953 h 1680131"/>
                <a:gd name="connsiteX10" fmla="*/ 1667953 w 3335906"/>
                <a:gd name="connsiteY10" fmla="*/ 0 h 1680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335906" h="1680131">
                  <a:moveTo>
                    <a:pt x="1667953" y="0"/>
                  </a:moveTo>
                  <a:cubicBezTo>
                    <a:pt x="2589139" y="0"/>
                    <a:pt x="3335906" y="746768"/>
                    <a:pt x="3335906" y="1667953"/>
                  </a:cubicBezTo>
                  <a:lnTo>
                    <a:pt x="3334679" y="1680131"/>
                  </a:lnTo>
                  <a:lnTo>
                    <a:pt x="3216580" y="1680131"/>
                  </a:lnTo>
                  <a:lnTo>
                    <a:pt x="3217328" y="1672709"/>
                  </a:lnTo>
                  <a:cubicBezTo>
                    <a:pt x="3217328" y="817013"/>
                    <a:pt x="2523649" y="123333"/>
                    <a:pt x="1667953" y="123333"/>
                  </a:cubicBezTo>
                  <a:cubicBezTo>
                    <a:pt x="812258" y="123333"/>
                    <a:pt x="118578" y="817013"/>
                    <a:pt x="118578" y="1672709"/>
                  </a:cubicBezTo>
                  <a:lnTo>
                    <a:pt x="119326" y="1680131"/>
                  </a:lnTo>
                  <a:lnTo>
                    <a:pt x="1228" y="1680131"/>
                  </a:lnTo>
                  <a:lnTo>
                    <a:pt x="0" y="1667953"/>
                  </a:lnTo>
                  <a:cubicBezTo>
                    <a:pt x="0" y="746768"/>
                    <a:pt x="746768" y="0"/>
                    <a:pt x="1667953" y="0"/>
                  </a:cubicBezTo>
                  <a:close/>
                </a:path>
              </a:pathLst>
            </a:custGeom>
            <a:solidFill>
              <a:srgbClr val="C001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任意多边形 6"/>
            <p:cNvSpPr/>
            <p:nvPr/>
          </p:nvSpPr>
          <p:spPr>
            <a:xfrm>
              <a:off x="1449939" y="2422519"/>
              <a:ext cx="2896961" cy="1450000"/>
            </a:xfrm>
            <a:custGeom>
              <a:avLst/>
              <a:gdLst>
                <a:gd name="connsiteX0" fmla="*/ 1411502 w 2823004"/>
                <a:gd name="connsiteY0" fmla="*/ 0 h 1412983"/>
                <a:gd name="connsiteX1" fmla="*/ 2823004 w 2823004"/>
                <a:gd name="connsiteY1" fmla="*/ 1411502 h 1412983"/>
                <a:gd name="connsiteX2" fmla="*/ 2822929 w 2823004"/>
                <a:gd name="connsiteY2" fmla="*/ 1412983 h 1412983"/>
                <a:gd name="connsiteX3" fmla="*/ 75 w 2823004"/>
                <a:gd name="connsiteY3" fmla="*/ 1412983 h 1412983"/>
                <a:gd name="connsiteX4" fmla="*/ 0 w 2823004"/>
                <a:gd name="connsiteY4" fmla="*/ 1411502 h 1412983"/>
                <a:gd name="connsiteX5" fmla="*/ 1411502 w 2823004"/>
                <a:gd name="connsiteY5" fmla="*/ 0 h 1412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23004" h="1412983">
                  <a:moveTo>
                    <a:pt x="1411502" y="0"/>
                  </a:moveTo>
                  <a:cubicBezTo>
                    <a:pt x="2191053" y="0"/>
                    <a:pt x="2823004" y="631951"/>
                    <a:pt x="2823004" y="1411502"/>
                  </a:cubicBezTo>
                  <a:lnTo>
                    <a:pt x="2822929" y="1412983"/>
                  </a:lnTo>
                  <a:lnTo>
                    <a:pt x="75" y="1412983"/>
                  </a:lnTo>
                  <a:lnTo>
                    <a:pt x="0" y="1411502"/>
                  </a:lnTo>
                  <a:cubicBezTo>
                    <a:pt x="0" y="631951"/>
                    <a:pt x="631951" y="0"/>
                    <a:pt x="1411502" y="0"/>
                  </a:cubicBezTo>
                  <a:close/>
                </a:path>
              </a:pathLst>
            </a:custGeom>
            <a:solidFill>
              <a:srgbClr val="3E41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1780164" y="3031017"/>
              <a:ext cx="223651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3200" b="1" dirty="0">
                  <a:solidFill>
                    <a:schemeClr val="bg1"/>
                  </a:solidFill>
                  <a:latin typeface="Agency FB" panose="020B0503020202020204" pitchFamily="34" charset="0"/>
                  <a:ea typeface="微软雅黑" panose="020B0503020204020204" pitchFamily="34" charset="-122"/>
                </a:rPr>
                <a:t>数据集搭建</a:t>
              </a:r>
              <a:endParaRPr lang="en-US" altLang="zh-CN" sz="3200" b="1" dirty="0">
                <a:solidFill>
                  <a:schemeClr val="bg1"/>
                </a:solidFill>
                <a:latin typeface="Agency FB" panose="020B050302020202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7665231" y="2188029"/>
            <a:ext cx="3335906" cy="1680131"/>
            <a:chOff x="7665231" y="2188029"/>
            <a:chExt cx="3335906" cy="1680131"/>
          </a:xfrm>
        </p:grpSpPr>
        <p:sp>
          <p:nvSpPr>
            <p:cNvPr id="9" name="任意多边形 8"/>
            <p:cNvSpPr/>
            <p:nvPr/>
          </p:nvSpPr>
          <p:spPr>
            <a:xfrm>
              <a:off x="7665231" y="2188029"/>
              <a:ext cx="3335906" cy="1680131"/>
            </a:xfrm>
            <a:custGeom>
              <a:avLst/>
              <a:gdLst>
                <a:gd name="connsiteX0" fmla="*/ 1667953 w 3335906"/>
                <a:gd name="connsiteY0" fmla="*/ 0 h 1680131"/>
                <a:gd name="connsiteX1" fmla="*/ 3335906 w 3335906"/>
                <a:gd name="connsiteY1" fmla="*/ 1667953 h 1680131"/>
                <a:gd name="connsiteX2" fmla="*/ 3334679 w 3335906"/>
                <a:gd name="connsiteY2" fmla="*/ 1680131 h 1680131"/>
                <a:gd name="connsiteX3" fmla="*/ 3216580 w 3335906"/>
                <a:gd name="connsiteY3" fmla="*/ 1680131 h 1680131"/>
                <a:gd name="connsiteX4" fmla="*/ 3217328 w 3335906"/>
                <a:gd name="connsiteY4" fmla="*/ 1672709 h 1680131"/>
                <a:gd name="connsiteX5" fmla="*/ 1667953 w 3335906"/>
                <a:gd name="connsiteY5" fmla="*/ 123333 h 1680131"/>
                <a:gd name="connsiteX6" fmla="*/ 118578 w 3335906"/>
                <a:gd name="connsiteY6" fmla="*/ 1672709 h 1680131"/>
                <a:gd name="connsiteX7" fmla="*/ 119326 w 3335906"/>
                <a:gd name="connsiteY7" fmla="*/ 1680131 h 1680131"/>
                <a:gd name="connsiteX8" fmla="*/ 1228 w 3335906"/>
                <a:gd name="connsiteY8" fmla="*/ 1680131 h 1680131"/>
                <a:gd name="connsiteX9" fmla="*/ 0 w 3335906"/>
                <a:gd name="connsiteY9" fmla="*/ 1667953 h 1680131"/>
                <a:gd name="connsiteX10" fmla="*/ 1667953 w 3335906"/>
                <a:gd name="connsiteY10" fmla="*/ 0 h 1680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335906" h="1680131">
                  <a:moveTo>
                    <a:pt x="1667953" y="0"/>
                  </a:moveTo>
                  <a:cubicBezTo>
                    <a:pt x="2589139" y="0"/>
                    <a:pt x="3335906" y="746768"/>
                    <a:pt x="3335906" y="1667953"/>
                  </a:cubicBezTo>
                  <a:lnTo>
                    <a:pt x="3334679" y="1680131"/>
                  </a:lnTo>
                  <a:lnTo>
                    <a:pt x="3216580" y="1680131"/>
                  </a:lnTo>
                  <a:lnTo>
                    <a:pt x="3217328" y="1672709"/>
                  </a:lnTo>
                  <a:cubicBezTo>
                    <a:pt x="3217328" y="817013"/>
                    <a:pt x="2523649" y="123333"/>
                    <a:pt x="1667953" y="123333"/>
                  </a:cubicBezTo>
                  <a:cubicBezTo>
                    <a:pt x="812258" y="123333"/>
                    <a:pt x="118578" y="817013"/>
                    <a:pt x="118578" y="1672709"/>
                  </a:cubicBezTo>
                  <a:lnTo>
                    <a:pt x="119326" y="1680131"/>
                  </a:lnTo>
                  <a:lnTo>
                    <a:pt x="1228" y="1680131"/>
                  </a:lnTo>
                  <a:lnTo>
                    <a:pt x="0" y="1667953"/>
                  </a:lnTo>
                  <a:cubicBezTo>
                    <a:pt x="0" y="746768"/>
                    <a:pt x="746768" y="0"/>
                    <a:pt x="1667953" y="0"/>
                  </a:cubicBezTo>
                  <a:close/>
                </a:path>
              </a:pathLst>
            </a:custGeom>
            <a:solidFill>
              <a:srgbClr val="C001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任意多边形 10"/>
            <p:cNvSpPr/>
            <p:nvPr/>
          </p:nvSpPr>
          <p:spPr>
            <a:xfrm>
              <a:off x="7891453" y="2406190"/>
              <a:ext cx="2896961" cy="1450000"/>
            </a:xfrm>
            <a:custGeom>
              <a:avLst/>
              <a:gdLst>
                <a:gd name="connsiteX0" fmla="*/ 1411502 w 2823004"/>
                <a:gd name="connsiteY0" fmla="*/ 0 h 1412983"/>
                <a:gd name="connsiteX1" fmla="*/ 2823004 w 2823004"/>
                <a:gd name="connsiteY1" fmla="*/ 1411502 h 1412983"/>
                <a:gd name="connsiteX2" fmla="*/ 2822929 w 2823004"/>
                <a:gd name="connsiteY2" fmla="*/ 1412983 h 1412983"/>
                <a:gd name="connsiteX3" fmla="*/ 75 w 2823004"/>
                <a:gd name="connsiteY3" fmla="*/ 1412983 h 1412983"/>
                <a:gd name="connsiteX4" fmla="*/ 0 w 2823004"/>
                <a:gd name="connsiteY4" fmla="*/ 1411502 h 1412983"/>
                <a:gd name="connsiteX5" fmla="*/ 1411502 w 2823004"/>
                <a:gd name="connsiteY5" fmla="*/ 0 h 1412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23004" h="1412983">
                  <a:moveTo>
                    <a:pt x="1411502" y="0"/>
                  </a:moveTo>
                  <a:cubicBezTo>
                    <a:pt x="2191053" y="0"/>
                    <a:pt x="2823004" y="631951"/>
                    <a:pt x="2823004" y="1411502"/>
                  </a:cubicBezTo>
                  <a:lnTo>
                    <a:pt x="2822929" y="1412983"/>
                  </a:lnTo>
                  <a:lnTo>
                    <a:pt x="75" y="1412983"/>
                  </a:lnTo>
                  <a:lnTo>
                    <a:pt x="0" y="1411502"/>
                  </a:lnTo>
                  <a:cubicBezTo>
                    <a:pt x="0" y="631951"/>
                    <a:pt x="631951" y="0"/>
                    <a:pt x="1411502" y="0"/>
                  </a:cubicBezTo>
                  <a:close/>
                </a:path>
              </a:pathLst>
            </a:custGeom>
            <a:solidFill>
              <a:srgbClr val="3E41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8128704" y="3028094"/>
              <a:ext cx="242245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3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AR</a:t>
              </a:r>
              <a:r>
                <a:rPr lang="zh-CN" altLang="en-US" sz="3200" b="1" dirty="0">
                  <a:solidFill>
                    <a:schemeClr val="bg1"/>
                  </a:solidFill>
                  <a:latin typeface="Agency FB" panose="020B0503020202020204" pitchFamily="34" charset="0"/>
                  <a:ea typeface="微软雅黑" panose="020B0503020204020204" pitchFamily="34" charset="-122"/>
                </a:rPr>
                <a:t>场景应用</a:t>
              </a:r>
              <a:endParaRPr lang="en-US" altLang="zh-CN" sz="3200" b="1" dirty="0">
                <a:solidFill>
                  <a:schemeClr val="bg1"/>
                </a:solidFill>
                <a:latin typeface="Agency FB" panose="020B050302020202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4443059" y="3868161"/>
            <a:ext cx="3335906" cy="1680131"/>
            <a:chOff x="4443059" y="3868161"/>
            <a:chExt cx="3335906" cy="1680131"/>
          </a:xfrm>
        </p:grpSpPr>
        <p:sp>
          <p:nvSpPr>
            <p:cNvPr id="8" name="任意多边形 7"/>
            <p:cNvSpPr/>
            <p:nvPr/>
          </p:nvSpPr>
          <p:spPr>
            <a:xfrm flipV="1">
              <a:off x="4443059" y="3868161"/>
              <a:ext cx="3335906" cy="1680131"/>
            </a:xfrm>
            <a:custGeom>
              <a:avLst/>
              <a:gdLst>
                <a:gd name="connsiteX0" fmla="*/ 1667953 w 3335906"/>
                <a:gd name="connsiteY0" fmla="*/ 0 h 1680131"/>
                <a:gd name="connsiteX1" fmla="*/ 3335906 w 3335906"/>
                <a:gd name="connsiteY1" fmla="*/ 1667953 h 1680131"/>
                <a:gd name="connsiteX2" fmla="*/ 3334679 w 3335906"/>
                <a:gd name="connsiteY2" fmla="*/ 1680131 h 1680131"/>
                <a:gd name="connsiteX3" fmla="*/ 3216580 w 3335906"/>
                <a:gd name="connsiteY3" fmla="*/ 1680131 h 1680131"/>
                <a:gd name="connsiteX4" fmla="*/ 3217328 w 3335906"/>
                <a:gd name="connsiteY4" fmla="*/ 1672709 h 1680131"/>
                <a:gd name="connsiteX5" fmla="*/ 1667953 w 3335906"/>
                <a:gd name="connsiteY5" fmla="*/ 123333 h 1680131"/>
                <a:gd name="connsiteX6" fmla="*/ 118578 w 3335906"/>
                <a:gd name="connsiteY6" fmla="*/ 1672709 h 1680131"/>
                <a:gd name="connsiteX7" fmla="*/ 119326 w 3335906"/>
                <a:gd name="connsiteY7" fmla="*/ 1680131 h 1680131"/>
                <a:gd name="connsiteX8" fmla="*/ 1228 w 3335906"/>
                <a:gd name="connsiteY8" fmla="*/ 1680131 h 1680131"/>
                <a:gd name="connsiteX9" fmla="*/ 0 w 3335906"/>
                <a:gd name="connsiteY9" fmla="*/ 1667953 h 1680131"/>
                <a:gd name="connsiteX10" fmla="*/ 1667953 w 3335906"/>
                <a:gd name="connsiteY10" fmla="*/ 0 h 1680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335906" h="1680131">
                  <a:moveTo>
                    <a:pt x="1667953" y="0"/>
                  </a:moveTo>
                  <a:cubicBezTo>
                    <a:pt x="2589139" y="0"/>
                    <a:pt x="3335906" y="746768"/>
                    <a:pt x="3335906" y="1667953"/>
                  </a:cubicBezTo>
                  <a:lnTo>
                    <a:pt x="3334679" y="1680131"/>
                  </a:lnTo>
                  <a:lnTo>
                    <a:pt x="3216580" y="1680131"/>
                  </a:lnTo>
                  <a:lnTo>
                    <a:pt x="3217328" y="1672709"/>
                  </a:lnTo>
                  <a:cubicBezTo>
                    <a:pt x="3217328" y="817013"/>
                    <a:pt x="2523649" y="123333"/>
                    <a:pt x="1667953" y="123333"/>
                  </a:cubicBezTo>
                  <a:cubicBezTo>
                    <a:pt x="812258" y="123333"/>
                    <a:pt x="118578" y="817013"/>
                    <a:pt x="118578" y="1672709"/>
                  </a:cubicBezTo>
                  <a:lnTo>
                    <a:pt x="119326" y="1680131"/>
                  </a:lnTo>
                  <a:lnTo>
                    <a:pt x="1228" y="1680131"/>
                  </a:lnTo>
                  <a:lnTo>
                    <a:pt x="0" y="1667953"/>
                  </a:lnTo>
                  <a:cubicBezTo>
                    <a:pt x="0" y="746768"/>
                    <a:pt x="746768" y="0"/>
                    <a:pt x="1667953" y="0"/>
                  </a:cubicBezTo>
                  <a:close/>
                </a:path>
              </a:pathLst>
            </a:custGeom>
            <a:solidFill>
              <a:srgbClr val="C001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任意多边形 11"/>
            <p:cNvSpPr/>
            <p:nvPr/>
          </p:nvSpPr>
          <p:spPr>
            <a:xfrm flipV="1">
              <a:off x="4662531" y="3875468"/>
              <a:ext cx="2896961" cy="1450000"/>
            </a:xfrm>
            <a:custGeom>
              <a:avLst/>
              <a:gdLst>
                <a:gd name="connsiteX0" fmla="*/ 1411502 w 2823004"/>
                <a:gd name="connsiteY0" fmla="*/ 0 h 1412983"/>
                <a:gd name="connsiteX1" fmla="*/ 2823004 w 2823004"/>
                <a:gd name="connsiteY1" fmla="*/ 1411502 h 1412983"/>
                <a:gd name="connsiteX2" fmla="*/ 2822929 w 2823004"/>
                <a:gd name="connsiteY2" fmla="*/ 1412983 h 1412983"/>
                <a:gd name="connsiteX3" fmla="*/ 75 w 2823004"/>
                <a:gd name="connsiteY3" fmla="*/ 1412983 h 1412983"/>
                <a:gd name="connsiteX4" fmla="*/ 0 w 2823004"/>
                <a:gd name="connsiteY4" fmla="*/ 1411502 h 1412983"/>
                <a:gd name="connsiteX5" fmla="*/ 1411502 w 2823004"/>
                <a:gd name="connsiteY5" fmla="*/ 0 h 1412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23004" h="1412983">
                  <a:moveTo>
                    <a:pt x="1411502" y="0"/>
                  </a:moveTo>
                  <a:cubicBezTo>
                    <a:pt x="2191053" y="0"/>
                    <a:pt x="2823004" y="631951"/>
                    <a:pt x="2823004" y="1411502"/>
                  </a:cubicBezTo>
                  <a:lnTo>
                    <a:pt x="2822929" y="1412983"/>
                  </a:lnTo>
                  <a:lnTo>
                    <a:pt x="75" y="1412983"/>
                  </a:lnTo>
                  <a:lnTo>
                    <a:pt x="0" y="1411502"/>
                  </a:lnTo>
                  <a:cubicBezTo>
                    <a:pt x="0" y="631951"/>
                    <a:pt x="631951" y="0"/>
                    <a:pt x="1411502" y="0"/>
                  </a:cubicBezTo>
                  <a:close/>
                </a:path>
              </a:pathLst>
            </a:custGeom>
            <a:solidFill>
              <a:srgbClr val="3E41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5182929" y="4127669"/>
              <a:ext cx="182614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3200" b="1" dirty="0">
                  <a:solidFill>
                    <a:schemeClr val="bg1"/>
                  </a:solidFill>
                  <a:latin typeface="Agency FB" panose="020B0503020202020204" pitchFamily="34" charset="0"/>
                  <a:ea typeface="微软雅黑" panose="020B0503020204020204" pitchFamily="34" charset="-122"/>
                </a:rPr>
                <a:t>算法训练</a:t>
              </a:r>
              <a:endParaRPr lang="en-US" altLang="zh-CN" sz="3200" b="1" dirty="0">
                <a:solidFill>
                  <a:schemeClr val="bg1"/>
                </a:solidFill>
                <a:latin typeface="Agency FB" panose="020B0503020202020204" pitchFamily="34" charset="0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任意多边形 9"/>
          <p:cNvSpPr/>
          <p:nvPr/>
        </p:nvSpPr>
        <p:spPr>
          <a:xfrm>
            <a:off x="0" y="0"/>
            <a:ext cx="5398770" cy="788670"/>
          </a:xfrm>
          <a:custGeom>
            <a:avLst/>
            <a:gdLst>
              <a:gd name="connsiteX0" fmla="*/ 0 w 5398770"/>
              <a:gd name="connsiteY0" fmla="*/ 0 h 674370"/>
              <a:gd name="connsiteX1" fmla="*/ 5398770 w 5398770"/>
              <a:gd name="connsiteY1" fmla="*/ 0 h 674370"/>
              <a:gd name="connsiteX2" fmla="*/ 4752791 w 5398770"/>
              <a:gd name="connsiteY2" fmla="*/ 674370 h 674370"/>
              <a:gd name="connsiteX3" fmla="*/ 0 w 5398770"/>
              <a:gd name="connsiteY3" fmla="*/ 674370 h 674370"/>
              <a:gd name="connsiteX4" fmla="*/ 0 w 5398770"/>
              <a:gd name="connsiteY4" fmla="*/ 0 h 674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98770" h="674370">
                <a:moveTo>
                  <a:pt x="0" y="0"/>
                </a:moveTo>
                <a:lnTo>
                  <a:pt x="5398770" y="0"/>
                </a:lnTo>
                <a:lnTo>
                  <a:pt x="4752791" y="674370"/>
                </a:lnTo>
                <a:lnTo>
                  <a:pt x="0" y="674370"/>
                </a:lnTo>
                <a:lnTo>
                  <a:pt x="0" y="0"/>
                </a:lnTo>
                <a:close/>
              </a:path>
            </a:pathLst>
          </a:custGeom>
          <a:solidFill>
            <a:srgbClr val="3E41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449939" y="110205"/>
            <a:ext cx="18261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整体框架</a:t>
            </a:r>
            <a:endParaRPr lang="en-US" altLang="zh-CN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流程图: 过程 18">
            <a:extLst>
              <a:ext uri="{FF2B5EF4-FFF2-40B4-BE49-F238E27FC236}">
                <a16:creationId xmlns:a16="http://schemas.microsoft.com/office/drawing/2014/main" id="{67F314B3-6603-1B32-29C4-0874AD9E973C}"/>
              </a:ext>
            </a:extLst>
          </p:cNvPr>
          <p:cNvSpPr/>
          <p:nvPr/>
        </p:nvSpPr>
        <p:spPr>
          <a:xfrm>
            <a:off x="1679376" y="2093036"/>
            <a:ext cx="1673423" cy="666135"/>
          </a:xfrm>
          <a:prstGeom prst="flowChartProcess">
            <a:avLst/>
          </a:prstGeom>
          <a:solidFill>
            <a:srgbClr val="3E41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/>
              <a:t>数据集</a:t>
            </a:r>
          </a:p>
        </p:txBody>
      </p:sp>
      <p:sp>
        <p:nvSpPr>
          <p:cNvPr id="23" name="流程图: 过程 22">
            <a:extLst>
              <a:ext uri="{FF2B5EF4-FFF2-40B4-BE49-F238E27FC236}">
                <a16:creationId xmlns:a16="http://schemas.microsoft.com/office/drawing/2014/main" id="{7E35789B-5277-37D8-C2D7-63AC414052CE}"/>
              </a:ext>
            </a:extLst>
          </p:cNvPr>
          <p:cNvSpPr/>
          <p:nvPr/>
        </p:nvSpPr>
        <p:spPr>
          <a:xfrm>
            <a:off x="5259288" y="2104101"/>
            <a:ext cx="1673423" cy="666135"/>
          </a:xfrm>
          <a:prstGeom prst="flowChartProcess">
            <a:avLst/>
          </a:prstGeom>
          <a:solidFill>
            <a:srgbClr val="3E41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/>
              <a:t>网络模型</a:t>
            </a:r>
          </a:p>
        </p:txBody>
      </p:sp>
      <p:sp>
        <p:nvSpPr>
          <p:cNvPr id="24" name="流程图: 过程 23">
            <a:extLst>
              <a:ext uri="{FF2B5EF4-FFF2-40B4-BE49-F238E27FC236}">
                <a16:creationId xmlns:a16="http://schemas.microsoft.com/office/drawing/2014/main" id="{EF787FB7-D7E2-D433-D8D9-107636C4DA3F}"/>
              </a:ext>
            </a:extLst>
          </p:cNvPr>
          <p:cNvSpPr/>
          <p:nvPr/>
        </p:nvSpPr>
        <p:spPr>
          <a:xfrm>
            <a:off x="8839200" y="2093037"/>
            <a:ext cx="1647873" cy="666135"/>
          </a:xfrm>
          <a:prstGeom prst="flowChartProcess">
            <a:avLst/>
          </a:prstGeom>
          <a:solidFill>
            <a:srgbClr val="3E41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/>
              <a:t>场景应用</a:t>
            </a:r>
          </a:p>
        </p:txBody>
      </p:sp>
      <p:sp>
        <p:nvSpPr>
          <p:cNvPr id="25" name="流程图: 过程 24">
            <a:extLst>
              <a:ext uri="{FF2B5EF4-FFF2-40B4-BE49-F238E27FC236}">
                <a16:creationId xmlns:a16="http://schemas.microsoft.com/office/drawing/2014/main" id="{F458BB86-6032-415A-44E3-0685F2EA0752}"/>
              </a:ext>
            </a:extLst>
          </p:cNvPr>
          <p:cNvSpPr/>
          <p:nvPr/>
        </p:nvSpPr>
        <p:spPr>
          <a:xfrm>
            <a:off x="1074022" y="4022498"/>
            <a:ext cx="235974" cy="238432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流程图: 过程 25">
            <a:extLst>
              <a:ext uri="{FF2B5EF4-FFF2-40B4-BE49-F238E27FC236}">
                <a16:creationId xmlns:a16="http://schemas.microsoft.com/office/drawing/2014/main" id="{329002C0-4A2E-3441-40E4-08565D425EC6}"/>
              </a:ext>
            </a:extLst>
          </p:cNvPr>
          <p:cNvSpPr/>
          <p:nvPr/>
        </p:nvSpPr>
        <p:spPr>
          <a:xfrm>
            <a:off x="1378822" y="4022498"/>
            <a:ext cx="235974" cy="238432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流程图: 过程 26">
            <a:extLst>
              <a:ext uri="{FF2B5EF4-FFF2-40B4-BE49-F238E27FC236}">
                <a16:creationId xmlns:a16="http://schemas.microsoft.com/office/drawing/2014/main" id="{55F367C1-0E0C-FB7F-7810-B6A83BFBFBF5}"/>
              </a:ext>
            </a:extLst>
          </p:cNvPr>
          <p:cNvSpPr/>
          <p:nvPr/>
        </p:nvSpPr>
        <p:spPr>
          <a:xfrm>
            <a:off x="1683622" y="4022498"/>
            <a:ext cx="235974" cy="238432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流程图: 过程 27">
            <a:extLst>
              <a:ext uri="{FF2B5EF4-FFF2-40B4-BE49-F238E27FC236}">
                <a16:creationId xmlns:a16="http://schemas.microsoft.com/office/drawing/2014/main" id="{9BB8AE8E-BEB9-8A2A-9F9F-5D13A8AC103D}"/>
              </a:ext>
            </a:extLst>
          </p:cNvPr>
          <p:cNvSpPr/>
          <p:nvPr/>
        </p:nvSpPr>
        <p:spPr>
          <a:xfrm>
            <a:off x="1988422" y="4028643"/>
            <a:ext cx="235974" cy="238432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流程图: 过程 28">
            <a:extLst>
              <a:ext uri="{FF2B5EF4-FFF2-40B4-BE49-F238E27FC236}">
                <a16:creationId xmlns:a16="http://schemas.microsoft.com/office/drawing/2014/main" id="{5FA3424A-BDF6-F5CA-2DFC-3E29F997BC57}"/>
              </a:ext>
            </a:extLst>
          </p:cNvPr>
          <p:cNvSpPr/>
          <p:nvPr/>
        </p:nvSpPr>
        <p:spPr>
          <a:xfrm>
            <a:off x="1074022" y="4342538"/>
            <a:ext cx="235974" cy="238432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流程图: 过程 29">
            <a:extLst>
              <a:ext uri="{FF2B5EF4-FFF2-40B4-BE49-F238E27FC236}">
                <a16:creationId xmlns:a16="http://schemas.microsoft.com/office/drawing/2014/main" id="{AA636782-EFDB-42C5-B7E8-0CE16FBF1748}"/>
              </a:ext>
            </a:extLst>
          </p:cNvPr>
          <p:cNvSpPr/>
          <p:nvPr/>
        </p:nvSpPr>
        <p:spPr>
          <a:xfrm>
            <a:off x="1378822" y="4342538"/>
            <a:ext cx="235974" cy="238432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流程图: 过程 30">
            <a:extLst>
              <a:ext uri="{FF2B5EF4-FFF2-40B4-BE49-F238E27FC236}">
                <a16:creationId xmlns:a16="http://schemas.microsoft.com/office/drawing/2014/main" id="{85B0D184-0F07-BF5A-5B98-DDD1C7604C4A}"/>
              </a:ext>
            </a:extLst>
          </p:cNvPr>
          <p:cNvSpPr/>
          <p:nvPr/>
        </p:nvSpPr>
        <p:spPr>
          <a:xfrm>
            <a:off x="1683622" y="4342538"/>
            <a:ext cx="235974" cy="238432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流程图: 过程 31">
            <a:extLst>
              <a:ext uri="{FF2B5EF4-FFF2-40B4-BE49-F238E27FC236}">
                <a16:creationId xmlns:a16="http://schemas.microsoft.com/office/drawing/2014/main" id="{70FDCA94-E8F4-90FF-4F8D-9A341D1FB3A7}"/>
              </a:ext>
            </a:extLst>
          </p:cNvPr>
          <p:cNvSpPr/>
          <p:nvPr/>
        </p:nvSpPr>
        <p:spPr>
          <a:xfrm>
            <a:off x="1988422" y="4342538"/>
            <a:ext cx="235974" cy="238432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324E4D57-730C-1A80-1DF3-83FF30D1D2A2}"/>
              </a:ext>
            </a:extLst>
          </p:cNvPr>
          <p:cNvCxnSpPr>
            <a:cxnSpLocks/>
            <a:stCxn id="19" idx="3"/>
            <a:endCxn id="23" idx="1"/>
          </p:cNvCxnSpPr>
          <p:nvPr/>
        </p:nvCxnSpPr>
        <p:spPr>
          <a:xfrm>
            <a:off x="3352799" y="2426104"/>
            <a:ext cx="1906489" cy="1106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3F88FFE6-2FA6-C372-D1B6-B3BA658801C0}"/>
              </a:ext>
            </a:extLst>
          </p:cNvPr>
          <p:cNvCxnSpPr>
            <a:cxnSpLocks/>
            <a:stCxn id="23" idx="3"/>
            <a:endCxn id="24" idx="1"/>
          </p:cNvCxnSpPr>
          <p:nvPr/>
        </p:nvCxnSpPr>
        <p:spPr>
          <a:xfrm flipV="1">
            <a:off x="6932711" y="2426105"/>
            <a:ext cx="1906489" cy="1106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流程图: 过程 41">
            <a:extLst>
              <a:ext uri="{FF2B5EF4-FFF2-40B4-BE49-F238E27FC236}">
                <a16:creationId xmlns:a16="http://schemas.microsoft.com/office/drawing/2014/main" id="{F3B9FD41-419E-83F0-3A01-C6107E95F085}"/>
              </a:ext>
            </a:extLst>
          </p:cNvPr>
          <p:cNvSpPr/>
          <p:nvPr/>
        </p:nvSpPr>
        <p:spPr>
          <a:xfrm>
            <a:off x="3409426" y="3951966"/>
            <a:ext cx="1312667" cy="1308829"/>
          </a:xfrm>
          <a:prstGeom prst="flowChartProcess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</a:rPr>
              <a:t>合成数据集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2CF6CB67-5D26-CFDE-D78E-B5ACF5AE5F5B}"/>
              </a:ext>
            </a:extLst>
          </p:cNvPr>
          <p:cNvSpPr txBox="1"/>
          <p:nvPr/>
        </p:nvSpPr>
        <p:spPr>
          <a:xfrm>
            <a:off x="546364" y="4669459"/>
            <a:ext cx="235305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/>
              <a:t>带标签的真实数据</a:t>
            </a:r>
          </a:p>
        </p:txBody>
      </p:sp>
      <p:cxnSp>
        <p:nvCxnSpPr>
          <p:cNvPr id="50" name="连接符: 肘形 49">
            <a:extLst>
              <a:ext uri="{FF2B5EF4-FFF2-40B4-BE49-F238E27FC236}">
                <a16:creationId xmlns:a16="http://schemas.microsoft.com/office/drawing/2014/main" id="{46A9E1FA-ADE3-FBA9-A045-1258982778FD}"/>
              </a:ext>
            </a:extLst>
          </p:cNvPr>
          <p:cNvCxnSpPr>
            <a:cxnSpLocks/>
            <a:endCxn id="19" idx="2"/>
          </p:cNvCxnSpPr>
          <p:nvPr/>
        </p:nvCxnSpPr>
        <p:spPr>
          <a:xfrm rot="5400000" flipH="1" flipV="1">
            <a:off x="1514399" y="2939201"/>
            <a:ext cx="1181719" cy="821660"/>
          </a:xfrm>
          <a:prstGeom prst="bent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连接符: 肘形 53">
            <a:extLst>
              <a:ext uri="{FF2B5EF4-FFF2-40B4-BE49-F238E27FC236}">
                <a16:creationId xmlns:a16="http://schemas.microsoft.com/office/drawing/2014/main" id="{3D220299-D3F4-513A-CB0B-B0D688E803B9}"/>
              </a:ext>
            </a:extLst>
          </p:cNvPr>
          <p:cNvCxnSpPr>
            <a:cxnSpLocks/>
            <a:stCxn id="42" idx="0"/>
            <a:endCxn id="19" idx="2"/>
          </p:cNvCxnSpPr>
          <p:nvPr/>
        </p:nvCxnSpPr>
        <p:spPr>
          <a:xfrm rot="16200000" flipV="1">
            <a:off x="2694527" y="2580733"/>
            <a:ext cx="1192795" cy="1549672"/>
          </a:xfrm>
          <a:prstGeom prst="bent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椭圆 57">
            <a:extLst>
              <a:ext uri="{FF2B5EF4-FFF2-40B4-BE49-F238E27FC236}">
                <a16:creationId xmlns:a16="http://schemas.microsoft.com/office/drawing/2014/main" id="{04CF340B-2DB2-7D29-1212-377FDD86ADCE}"/>
              </a:ext>
            </a:extLst>
          </p:cNvPr>
          <p:cNvSpPr/>
          <p:nvPr/>
        </p:nvSpPr>
        <p:spPr>
          <a:xfrm>
            <a:off x="2094524" y="3189718"/>
            <a:ext cx="821661" cy="389221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Mix</a:t>
            </a:r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82" name="直接连接符 81">
            <a:extLst>
              <a:ext uri="{FF2B5EF4-FFF2-40B4-BE49-F238E27FC236}">
                <a16:creationId xmlns:a16="http://schemas.microsoft.com/office/drawing/2014/main" id="{7C7F69E5-F4BA-15A8-F2AB-7344D9573803}"/>
              </a:ext>
            </a:extLst>
          </p:cNvPr>
          <p:cNvCxnSpPr>
            <a:cxnSpLocks/>
            <a:stCxn id="23" idx="2"/>
          </p:cNvCxnSpPr>
          <p:nvPr/>
        </p:nvCxnSpPr>
        <p:spPr>
          <a:xfrm>
            <a:off x="6096000" y="2770236"/>
            <a:ext cx="0" cy="181073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直接箭头连接符 86">
            <a:extLst>
              <a:ext uri="{FF2B5EF4-FFF2-40B4-BE49-F238E27FC236}">
                <a16:creationId xmlns:a16="http://schemas.microsoft.com/office/drawing/2014/main" id="{E406A6B6-4355-1A4A-5480-A8D58D7F7B79}"/>
              </a:ext>
            </a:extLst>
          </p:cNvPr>
          <p:cNvCxnSpPr>
            <a:cxnSpLocks/>
            <a:stCxn id="42" idx="3"/>
          </p:cNvCxnSpPr>
          <p:nvPr/>
        </p:nvCxnSpPr>
        <p:spPr>
          <a:xfrm>
            <a:off x="4722093" y="4606381"/>
            <a:ext cx="2957017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直接连接符 90">
            <a:extLst>
              <a:ext uri="{FF2B5EF4-FFF2-40B4-BE49-F238E27FC236}">
                <a16:creationId xmlns:a16="http://schemas.microsoft.com/office/drawing/2014/main" id="{457147BE-35AC-4062-171C-448F286CABDE}"/>
              </a:ext>
            </a:extLst>
          </p:cNvPr>
          <p:cNvCxnSpPr>
            <a:cxnSpLocks/>
          </p:cNvCxnSpPr>
          <p:nvPr/>
        </p:nvCxnSpPr>
        <p:spPr>
          <a:xfrm flipV="1">
            <a:off x="7823200" y="1341119"/>
            <a:ext cx="0" cy="1084985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连接符: 肘形 92">
            <a:extLst>
              <a:ext uri="{FF2B5EF4-FFF2-40B4-BE49-F238E27FC236}">
                <a16:creationId xmlns:a16="http://schemas.microsoft.com/office/drawing/2014/main" id="{5C2FA9E0-6F77-11A5-ADB0-9404C817355E}"/>
              </a:ext>
            </a:extLst>
          </p:cNvPr>
          <p:cNvCxnSpPr>
            <a:endCxn id="19" idx="1"/>
          </p:cNvCxnSpPr>
          <p:nvPr/>
        </p:nvCxnSpPr>
        <p:spPr>
          <a:xfrm rot="10800000" flipV="1">
            <a:off x="1679376" y="1341120"/>
            <a:ext cx="6143824" cy="1084984"/>
          </a:xfrm>
          <a:prstGeom prst="bentConnector3">
            <a:avLst>
              <a:gd name="adj1" fmla="val 113147"/>
            </a:avLst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8" name="文本框 97">
            <a:extLst>
              <a:ext uri="{FF2B5EF4-FFF2-40B4-BE49-F238E27FC236}">
                <a16:creationId xmlns:a16="http://schemas.microsoft.com/office/drawing/2014/main" id="{1B335EA7-0944-184D-1AD7-B99C5FB9E8F4}"/>
              </a:ext>
            </a:extLst>
          </p:cNvPr>
          <p:cNvSpPr txBox="1"/>
          <p:nvPr/>
        </p:nvSpPr>
        <p:spPr>
          <a:xfrm>
            <a:off x="3288800" y="1324697"/>
            <a:ext cx="174531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/>
              <a:t>下一次迭代</a:t>
            </a:r>
          </a:p>
        </p:txBody>
      </p:sp>
      <p:sp>
        <p:nvSpPr>
          <p:cNvPr id="99" name="椭圆 98">
            <a:extLst>
              <a:ext uri="{FF2B5EF4-FFF2-40B4-BE49-F238E27FC236}">
                <a16:creationId xmlns:a16="http://schemas.microsoft.com/office/drawing/2014/main" id="{F11591B5-FB58-D8AF-6E37-17B9E6B90515}"/>
              </a:ext>
            </a:extLst>
          </p:cNvPr>
          <p:cNvSpPr/>
          <p:nvPr/>
        </p:nvSpPr>
        <p:spPr>
          <a:xfrm>
            <a:off x="5942497" y="4423222"/>
            <a:ext cx="315495" cy="31549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U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04" name="流程图: 过程 103">
            <a:extLst>
              <a:ext uri="{FF2B5EF4-FFF2-40B4-BE49-F238E27FC236}">
                <a16:creationId xmlns:a16="http://schemas.microsoft.com/office/drawing/2014/main" id="{121EBF44-7615-C5AE-AFB1-33965C437597}"/>
              </a:ext>
            </a:extLst>
          </p:cNvPr>
          <p:cNvSpPr/>
          <p:nvPr/>
        </p:nvSpPr>
        <p:spPr>
          <a:xfrm>
            <a:off x="7697280" y="3951965"/>
            <a:ext cx="1312667" cy="1308829"/>
          </a:xfrm>
          <a:prstGeom prst="flowChartProcess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</a:rPr>
              <a:t>更新的合成数据集</a:t>
            </a:r>
          </a:p>
        </p:txBody>
      </p:sp>
      <p:sp>
        <p:nvSpPr>
          <p:cNvPr id="115" name="弧形 114">
            <a:extLst>
              <a:ext uri="{FF2B5EF4-FFF2-40B4-BE49-F238E27FC236}">
                <a16:creationId xmlns:a16="http://schemas.microsoft.com/office/drawing/2014/main" id="{2BC25E7E-8F62-2961-31AA-F5982894BD51}"/>
              </a:ext>
            </a:extLst>
          </p:cNvPr>
          <p:cNvSpPr/>
          <p:nvPr/>
        </p:nvSpPr>
        <p:spPr>
          <a:xfrm rot="8102513">
            <a:off x="3698052" y="1101262"/>
            <a:ext cx="5172387" cy="4966981"/>
          </a:xfrm>
          <a:prstGeom prst="arc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7" name="直接箭头连接符 116">
            <a:extLst>
              <a:ext uri="{FF2B5EF4-FFF2-40B4-BE49-F238E27FC236}">
                <a16:creationId xmlns:a16="http://schemas.microsoft.com/office/drawing/2014/main" id="{B65BC741-9358-4943-9500-7F28E721B18B}"/>
              </a:ext>
            </a:extLst>
          </p:cNvPr>
          <p:cNvCxnSpPr>
            <a:cxnSpLocks/>
          </p:cNvCxnSpPr>
          <p:nvPr/>
        </p:nvCxnSpPr>
        <p:spPr>
          <a:xfrm flipH="1" flipV="1">
            <a:off x="4377229" y="5338891"/>
            <a:ext cx="106676" cy="9943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0" name="连接符: 肘形 119">
            <a:extLst>
              <a:ext uri="{FF2B5EF4-FFF2-40B4-BE49-F238E27FC236}">
                <a16:creationId xmlns:a16="http://schemas.microsoft.com/office/drawing/2014/main" id="{E73888CF-F221-E708-49E7-8DAFE0373A4D}"/>
              </a:ext>
            </a:extLst>
          </p:cNvPr>
          <p:cNvCxnSpPr>
            <a:stCxn id="104" idx="3"/>
            <a:endCxn id="24" idx="2"/>
          </p:cNvCxnSpPr>
          <p:nvPr/>
        </p:nvCxnSpPr>
        <p:spPr>
          <a:xfrm flipV="1">
            <a:off x="9009947" y="2759172"/>
            <a:ext cx="653190" cy="1847208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6" name="直接连接符 125">
            <a:extLst>
              <a:ext uri="{FF2B5EF4-FFF2-40B4-BE49-F238E27FC236}">
                <a16:creationId xmlns:a16="http://schemas.microsoft.com/office/drawing/2014/main" id="{9887E9BF-FB17-11B6-2499-BA48F5CB0DB2}"/>
              </a:ext>
            </a:extLst>
          </p:cNvPr>
          <p:cNvCxnSpPr/>
          <p:nvPr/>
        </p:nvCxnSpPr>
        <p:spPr>
          <a:xfrm>
            <a:off x="325120" y="3088640"/>
            <a:ext cx="11165840" cy="0"/>
          </a:xfrm>
          <a:prstGeom prst="line">
            <a:avLst/>
          </a:prstGeom>
          <a:ln w="19050">
            <a:solidFill>
              <a:srgbClr val="3E4150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文本框 2">
            <a:extLst>
              <a:ext uri="{FF2B5EF4-FFF2-40B4-BE49-F238E27FC236}">
                <a16:creationId xmlns:a16="http://schemas.microsoft.com/office/drawing/2014/main" id="{9CA9D4A2-4844-A6F5-6AD5-6CA8630F85E5}"/>
              </a:ext>
            </a:extLst>
          </p:cNvPr>
          <p:cNvSpPr txBox="1"/>
          <p:nvPr/>
        </p:nvSpPr>
        <p:spPr>
          <a:xfrm>
            <a:off x="9336542" y="4852211"/>
            <a:ext cx="202716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tx1"/>
                </a:solidFill>
              </a:rPr>
              <a:t>M </a:t>
            </a:r>
            <a:r>
              <a:rPr lang="zh-CN" altLang="en-US" dirty="0">
                <a:solidFill>
                  <a:schemeClr val="tx1"/>
                </a:solidFill>
              </a:rPr>
              <a:t>：数据挖掘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en-US" altLang="zh-CN" dirty="0"/>
              <a:t>U  </a:t>
            </a:r>
            <a:r>
              <a:rPr lang="zh-CN" altLang="en-US" dirty="0"/>
              <a:t>：更新</a:t>
            </a:r>
            <a:endParaRPr lang="en-US" altLang="zh-CN" dirty="0"/>
          </a:p>
          <a:p>
            <a:r>
              <a:rPr lang="en-US" altLang="zh-CN" dirty="0">
                <a:solidFill>
                  <a:schemeClr val="tx1"/>
                </a:solidFill>
              </a:rPr>
              <a:t>R  </a:t>
            </a:r>
            <a:r>
              <a:rPr lang="zh-CN" altLang="en-US" dirty="0">
                <a:solidFill>
                  <a:schemeClr val="tx1"/>
                </a:solidFill>
              </a:rPr>
              <a:t>：替换</a:t>
            </a:r>
          </a:p>
        </p:txBody>
      </p:sp>
      <p:sp>
        <p:nvSpPr>
          <p:cNvPr id="2" name="椭圆 1">
            <a:extLst>
              <a:ext uri="{FF2B5EF4-FFF2-40B4-BE49-F238E27FC236}">
                <a16:creationId xmlns:a16="http://schemas.microsoft.com/office/drawing/2014/main" id="{DEBB1BAB-1840-9B6B-1A4F-11E6B0F84326}"/>
              </a:ext>
            </a:extLst>
          </p:cNvPr>
          <p:cNvSpPr/>
          <p:nvPr/>
        </p:nvSpPr>
        <p:spPr>
          <a:xfrm>
            <a:off x="3908011" y="3654930"/>
            <a:ext cx="315495" cy="31549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S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ACF0FE5-B2A0-DD44-8713-A047544C42FA}"/>
              </a:ext>
            </a:extLst>
          </p:cNvPr>
          <p:cNvSpPr txBox="1"/>
          <p:nvPr/>
        </p:nvSpPr>
        <p:spPr>
          <a:xfrm>
            <a:off x="5908040" y="6139167"/>
            <a:ext cx="914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dirty="0"/>
              <a:t>替换</a:t>
            </a:r>
            <a:endParaRPr lang="zh-CN" altLang="en-US" dirty="0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CBC242D7-AC03-DB2E-AC15-8F152E6828B4}"/>
              </a:ext>
            </a:extLst>
          </p:cNvPr>
          <p:cNvSpPr/>
          <p:nvPr/>
        </p:nvSpPr>
        <p:spPr>
          <a:xfrm>
            <a:off x="3356008" y="3226580"/>
            <a:ext cx="315495" cy="31549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R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0586EF53-4A55-7CDA-DC94-A4FF841210E1}"/>
              </a:ext>
            </a:extLst>
          </p:cNvPr>
          <p:cNvSpPr/>
          <p:nvPr/>
        </p:nvSpPr>
        <p:spPr>
          <a:xfrm>
            <a:off x="5938251" y="3397822"/>
            <a:ext cx="315495" cy="31549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M</a:t>
            </a:r>
            <a:endParaRPr lang="zh-CN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44409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6b9db904-15a1-488d-a196-baabca86daf5}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3143</TotalTime>
  <Words>952</Words>
  <Application>Microsoft Office PowerPoint</Application>
  <PresentationFormat>宽屏</PresentationFormat>
  <Paragraphs>228</Paragraphs>
  <Slides>37</Slides>
  <Notes>28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37</vt:i4>
      </vt:variant>
    </vt:vector>
  </HeadingPairs>
  <TitlesOfParts>
    <vt:vector size="47" baseType="lpstr">
      <vt:lpstr>等线</vt:lpstr>
      <vt:lpstr>等线 Light</vt:lpstr>
      <vt:lpstr>方正姚体</vt:lpstr>
      <vt:lpstr>微软雅黑</vt:lpstr>
      <vt:lpstr>Agency FB</vt:lpstr>
      <vt:lpstr>Arial</vt:lpstr>
      <vt:lpstr>Impact</vt:lpstr>
      <vt:lpstr>Times New Roman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Night Elf</dc:creator>
  <cp:lastModifiedBy>Night Elf</cp:lastModifiedBy>
  <cp:revision>46</cp:revision>
  <dcterms:created xsi:type="dcterms:W3CDTF">2022-11-20T11:49:45Z</dcterms:created>
  <dcterms:modified xsi:type="dcterms:W3CDTF">2023-05-16T13:10:27Z</dcterms:modified>
</cp:coreProperties>
</file>